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ink/ink2.xml" ContentType="application/inkml+xml"/>
  <Override PartName="/ppt/notesSlides/notesSlide5.xml" ContentType="application/vnd.openxmlformats-officedocument.presentationml.notesSlide+xml"/>
  <Override PartName="/ppt/ink/ink3.xml" ContentType="application/inkml+xml"/>
  <Override PartName="/ppt/notesSlides/notesSlide6.xml" ContentType="application/vnd.openxmlformats-officedocument.presentationml.notesSlide+xml"/>
  <Override PartName="/ppt/ink/ink4.xml" ContentType="application/inkml+xml"/>
  <Override PartName="/ppt/notesSlides/notesSlide7.xml" ContentType="application/vnd.openxmlformats-officedocument.presentationml.notesSlide+xml"/>
  <Override PartName="/ppt/ink/ink5.xml" ContentType="application/inkml+xml"/>
  <Override PartName="/ppt/notesSlides/notesSlide8.xml" ContentType="application/vnd.openxmlformats-officedocument.presentationml.notesSlide+xml"/>
  <Override PartName="/ppt/ink/ink6.xml" ContentType="application/inkml+xml"/>
  <Override PartName="/ppt/notesSlides/notesSlide9.xml" ContentType="application/vnd.openxmlformats-officedocument.presentationml.notesSlide+xml"/>
  <Override PartName="/ppt/ink/ink7.xml" ContentType="application/inkml+xml"/>
  <Override PartName="/ppt/notesSlides/notesSlide10.xml" ContentType="application/vnd.openxmlformats-officedocument.presentationml.notesSlide+xml"/>
  <Override PartName="/ppt/ink/ink8.xml" ContentType="application/inkml+xml"/>
  <Override PartName="/ppt/notesSlides/notesSlide11.xml" ContentType="application/vnd.openxmlformats-officedocument.presentationml.notesSlide+xml"/>
  <Override PartName="/ppt/ink/ink9.xml" ContentType="application/inkml+xml"/>
  <Override PartName="/ppt/notesSlides/notesSlide12.xml" ContentType="application/vnd.openxmlformats-officedocument.presentationml.notesSlide+xml"/>
  <Override PartName="/ppt/ink/ink10.xml" ContentType="application/inkml+xml"/>
  <Override PartName="/ppt/notesSlides/notesSlide13.xml" ContentType="application/vnd.openxmlformats-officedocument.presentationml.notesSlide+xml"/>
  <Override PartName="/ppt/ink/ink11.xml" ContentType="application/inkml+xml"/>
  <Override PartName="/ppt/notesSlides/notesSlide14.xml" ContentType="application/vnd.openxmlformats-officedocument.presentationml.notesSlide+xml"/>
  <Override PartName="/ppt/ink/ink12.xml" ContentType="application/inkml+xml"/>
  <Override PartName="/ppt/notesSlides/notesSlide15.xml" ContentType="application/vnd.openxmlformats-officedocument.presentationml.notesSlide+xml"/>
  <Override PartName="/ppt/ink/ink13.xml" ContentType="application/inkml+xml"/>
  <Override PartName="/ppt/notesSlides/notesSlide16.xml" ContentType="application/vnd.openxmlformats-officedocument.presentationml.notesSlide+xml"/>
  <Override PartName="/ppt/ink/ink14.xml" ContentType="application/inkml+xml"/>
  <Override PartName="/ppt/notesSlides/notesSlide17.xml" ContentType="application/vnd.openxmlformats-officedocument.presentationml.notesSlide+xml"/>
  <Override PartName="/ppt/ink/ink15.xml" ContentType="application/inkml+xml"/>
  <Override PartName="/ppt/notesSlides/notesSlide18.xml" ContentType="application/vnd.openxmlformats-officedocument.presentationml.notesSlide+xml"/>
  <Override PartName="/ppt/ink/ink16.xml" ContentType="application/inkml+xml"/>
  <Override PartName="/ppt/notesSlides/notesSlide19.xml" ContentType="application/vnd.openxmlformats-officedocument.presentationml.notesSlide+xml"/>
  <Override PartName="/ppt/ink/ink17.xml" ContentType="application/inkml+xml"/>
  <Override PartName="/ppt/notesSlides/notesSlide20.xml" ContentType="application/vnd.openxmlformats-officedocument.presentationml.notesSlide+xml"/>
  <Override PartName="/ppt/ink/ink18.xml" ContentType="application/inkml+xml"/>
  <Override PartName="/ppt/notesSlides/notesSlide21.xml" ContentType="application/vnd.openxmlformats-officedocument.presentationml.notesSlide+xml"/>
  <Override PartName="/ppt/ink/ink19.xml" ContentType="application/inkml+xml"/>
  <Override PartName="/ppt/notesSlides/notesSlide22.xml" ContentType="application/vnd.openxmlformats-officedocument.presentationml.notesSlide+xml"/>
  <Override PartName="/ppt/ink/ink20.xml" ContentType="application/inkml+xml"/>
  <Override PartName="/ppt/notesSlides/notesSlide23.xml" ContentType="application/vnd.openxmlformats-officedocument.presentationml.notesSlide+xml"/>
  <Override PartName="/ppt/ink/ink21.xml" ContentType="application/inkml+xml"/>
  <Override PartName="/ppt/notesSlides/notesSlide24.xml" ContentType="application/vnd.openxmlformats-officedocument.presentationml.notesSlide+xml"/>
  <Override PartName="/ppt/ink/ink22.xml" ContentType="application/inkml+xml"/>
  <Override PartName="/ppt/notesSlides/notesSlide25.xml" ContentType="application/vnd.openxmlformats-officedocument.presentationml.notesSlide+xml"/>
  <Override PartName="/ppt/ink/ink23.xml" ContentType="application/inkml+xml"/>
  <Override PartName="/ppt/notesSlides/notesSlide26.xml" ContentType="application/vnd.openxmlformats-officedocument.presentationml.notesSlide+xml"/>
  <Override PartName="/ppt/ink/ink24.xml" ContentType="application/inkml+xml"/>
  <Override PartName="/ppt/notesSlides/notesSlide27.xml" ContentType="application/vnd.openxmlformats-officedocument.presentationml.notesSlide+xml"/>
  <Override PartName="/ppt/ink/ink25.xml" ContentType="application/inkml+xml"/>
  <Override PartName="/ppt/notesSlides/notesSlide28.xml" ContentType="application/vnd.openxmlformats-officedocument.presentationml.notesSlide+xml"/>
  <Override PartName="/ppt/ink/ink26.xml" ContentType="application/inkml+xml"/>
  <Override PartName="/ppt/notesSlides/notesSlide29.xml" ContentType="application/vnd.openxmlformats-officedocument.presentationml.notesSlide+xml"/>
  <Override PartName="/ppt/ink/ink27.xml" ContentType="application/inkml+xml"/>
  <Override PartName="/ppt/notesSlides/notesSlide30.xml" ContentType="application/vnd.openxmlformats-officedocument.presentationml.notesSlide+xml"/>
  <Override PartName="/ppt/ink/ink28.xml" ContentType="application/inkml+xml"/>
  <Override PartName="/ppt/notesSlides/notesSlide31.xml" ContentType="application/vnd.openxmlformats-officedocument.presentationml.notesSlide+xml"/>
  <Override PartName="/ppt/ink/ink29.xml" ContentType="application/inkml+xml"/>
  <Override PartName="/ppt/notesSlides/notesSlide32.xml" ContentType="application/vnd.openxmlformats-officedocument.presentationml.notesSlide+xml"/>
  <Override PartName="/ppt/ink/ink30.xml" ContentType="application/inkml+xml"/>
  <Override PartName="/ppt/notesSlides/notesSlide33.xml" ContentType="application/vnd.openxmlformats-officedocument.presentationml.notesSlide+xml"/>
  <Override PartName="/ppt/ink/ink31.xml" ContentType="application/inkml+xml"/>
  <Override PartName="/ppt/notesSlides/notesSlide34.xml" ContentType="application/vnd.openxmlformats-officedocument.presentationml.notesSlide+xml"/>
  <Override PartName="/ppt/ink/ink32.xml" ContentType="application/inkml+xml"/>
  <Override PartName="/ppt/notesSlides/notesSlide35.xml" ContentType="application/vnd.openxmlformats-officedocument.presentationml.notesSlide+xml"/>
  <Override PartName="/ppt/ink/ink33.xml" ContentType="application/inkml+xml"/>
  <Override PartName="/ppt/notesSlides/notesSlide36.xml" ContentType="application/vnd.openxmlformats-officedocument.presentationml.notesSlide+xml"/>
  <Override PartName="/ppt/ink/ink34.xml" ContentType="application/inkml+xml"/>
  <Override PartName="/ppt/notesSlides/notesSlide37.xml" ContentType="application/vnd.openxmlformats-officedocument.presentationml.notesSlide+xml"/>
  <Override PartName="/ppt/ink/ink35.xml" ContentType="application/inkml+xml"/>
  <Override PartName="/ppt/notesSlides/notesSlide38.xml" ContentType="application/vnd.openxmlformats-officedocument.presentationml.notesSlide+xml"/>
  <Override PartName="/ppt/ink/ink36.xml" ContentType="application/inkml+xml"/>
  <Override PartName="/ppt/notesSlides/notesSlide39.xml" ContentType="application/vnd.openxmlformats-officedocument.presentationml.notesSlide+xml"/>
  <Override PartName="/ppt/ink/ink37.xml" ContentType="application/inkml+xml"/>
  <Override PartName="/ppt/notesSlides/notesSlide40.xml" ContentType="application/vnd.openxmlformats-officedocument.presentationml.notesSlide+xml"/>
  <Override PartName="/ppt/ink/ink38.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 id="268" r:id="rId14"/>
    <p:sldId id="269" r:id="rId15"/>
    <p:sldId id="270" r:id="rId16"/>
    <p:sldId id="271" r:id="rId17"/>
    <p:sldId id="274" r:id="rId18"/>
    <p:sldId id="275" r:id="rId19"/>
    <p:sldId id="276" r:id="rId20"/>
    <p:sldId id="277" r:id="rId21"/>
    <p:sldId id="272" r:id="rId22"/>
    <p:sldId id="278" r:id="rId23"/>
    <p:sldId id="279" r:id="rId24"/>
    <p:sldId id="280" r:id="rId25"/>
    <p:sldId id="281" r:id="rId26"/>
    <p:sldId id="282" r:id="rId27"/>
    <p:sldId id="283" r:id="rId28"/>
    <p:sldId id="284" r:id="rId29"/>
    <p:sldId id="286" r:id="rId30"/>
    <p:sldId id="285" r:id="rId31"/>
    <p:sldId id="287" r:id="rId32"/>
    <p:sldId id="288" r:id="rId33"/>
    <p:sldId id="289" r:id="rId34"/>
    <p:sldId id="290" r:id="rId35"/>
    <p:sldId id="291" r:id="rId36"/>
    <p:sldId id="292" r:id="rId37"/>
    <p:sldId id="294" r:id="rId38"/>
    <p:sldId id="295" r:id="rId39"/>
    <p:sldId id="296" r:id="rId40"/>
    <p:sldId id="297"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80259" autoAdjust="0"/>
  </p:normalViewPr>
  <p:slideViewPr>
    <p:cSldViewPr snapToGrid="0">
      <p:cViewPr varScale="1">
        <p:scale>
          <a:sx n="91" d="100"/>
          <a:sy n="91" d="100"/>
        </p:scale>
        <p:origin x="136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media/image1.jpg>
</file>

<file path=ppt/media/image10.png>
</file>

<file path=ppt/media/image11.png>
</file>

<file path=ppt/media/image12.png>
</file>

<file path=ppt/media/image13.png>
</file>

<file path=ppt/media/image14.jp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jpg>
</file>

<file path=ppt/media/image7.png>
</file>

<file path=ppt/media/image8.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A4FC2C-52CE-46E3-9ED6-C780E35FA722}" type="datetimeFigureOut">
              <a:rPr lang="en-CA" smtClean="0"/>
              <a:t>2023-03-30</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DECE01-BA26-4AB4-9BFD-0DED85B459F8}" type="slidenum">
              <a:rPr lang="en-CA" smtClean="0"/>
              <a:t>‹#›</a:t>
            </a:fld>
            <a:endParaRPr lang="en-CA"/>
          </a:p>
        </p:txBody>
      </p:sp>
    </p:spTree>
    <p:extLst>
      <p:ext uri="{BB962C8B-B14F-4D97-AF65-F5344CB8AC3E}">
        <p14:creationId xmlns:p14="http://schemas.microsoft.com/office/powerpoint/2010/main" val="14355620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Image source: Walled city of </a:t>
            </a:r>
            <a:r>
              <a:rPr lang="en-US" dirty="0" err="1"/>
              <a:t>Mayap</a:t>
            </a:r>
            <a:r>
              <a:rPr lang="en-CA" b="0" dirty="0"/>
              <a:t>á</a:t>
            </a:r>
            <a:r>
              <a:rPr lang="en-US" dirty="0"/>
              <a:t>n, digital photograph, Yucatan, accessed March 22, 2023 &lt;https://yucatan.travel/en/archeological-area/mayapan/&gt;</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a:t>
            </a:fld>
            <a:endParaRPr lang="en-CA"/>
          </a:p>
        </p:txBody>
      </p:sp>
    </p:spTree>
    <p:extLst>
      <p:ext uri="{BB962C8B-B14F-4D97-AF65-F5344CB8AC3E}">
        <p14:creationId xmlns:p14="http://schemas.microsoft.com/office/powerpoint/2010/main" val="2702460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information: http://www.historyshistories.com/maya-society.html</a:t>
            </a:r>
          </a:p>
          <a:p>
            <a:pPr lvl="1"/>
            <a:endParaRPr lang="en-US" dirty="0"/>
          </a:p>
          <a:p>
            <a:pPr lvl="1"/>
            <a:r>
              <a:rPr lang="en-US" dirty="0"/>
              <a:t>Jacob, G. (2023). </a:t>
            </a:r>
            <a:r>
              <a:rPr lang="en-US" i="1" dirty="0"/>
              <a:t>Annotated bibliography. </a:t>
            </a:r>
            <a:r>
              <a:rPr lang="en-US" i="0" dirty="0"/>
              <a:t>https://www.dropbox.com/s/lqleovu77hsa0zd/AnnotatedBibliography.pdf?dl=0</a:t>
            </a:r>
            <a:endParaRPr lang="en-CA" i="0" dirty="0"/>
          </a:p>
          <a:p>
            <a:pPr lvl="1"/>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10</a:t>
            </a:fld>
            <a:endParaRPr lang="en-CA"/>
          </a:p>
        </p:txBody>
      </p:sp>
    </p:spTree>
    <p:extLst>
      <p:ext uri="{BB962C8B-B14F-4D97-AF65-F5344CB8AC3E}">
        <p14:creationId xmlns:p14="http://schemas.microsoft.com/office/powerpoint/2010/main" val="32459241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References: </a:t>
            </a:r>
          </a:p>
          <a:p>
            <a:r>
              <a:rPr lang="en-CA" dirty="0"/>
              <a:t>	Picture of crops: https://www.wallpaperflare.com/maine-potato-field-agriculture-crop-landscape-plant-food-and-drink-wallpaper-wbzzc</a:t>
            </a:r>
          </a:p>
          <a:p>
            <a:endParaRPr lang="en-CA" dirty="0"/>
          </a:p>
          <a:p>
            <a:r>
              <a:rPr lang="en-CA" dirty="0"/>
              <a:t>Maya social structure picture: http://www.historyshistories.com/the-maya.html</a:t>
            </a:r>
          </a:p>
          <a:p>
            <a:endParaRPr lang="en-CA" dirty="0"/>
          </a:p>
          <a:p>
            <a:endParaRPr lang="en-CA" dirty="0"/>
          </a:p>
          <a:p>
            <a:endParaRPr lang="en-CA" dirty="0"/>
          </a:p>
          <a:p>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11</a:t>
            </a:fld>
            <a:endParaRPr lang="en-CA"/>
          </a:p>
        </p:txBody>
      </p:sp>
    </p:spTree>
    <p:extLst>
      <p:ext uri="{BB962C8B-B14F-4D97-AF65-F5344CB8AC3E}">
        <p14:creationId xmlns:p14="http://schemas.microsoft.com/office/powerpoint/2010/main" val="2128723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picture: http://www.historyshistories.com/the-maya.html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information: http://www.historyshistories.com/maya-society.html</a:t>
            </a:r>
          </a:p>
          <a:p>
            <a:endParaRPr lang="en-CA" dirty="0"/>
          </a:p>
          <a:p>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12</a:t>
            </a:fld>
            <a:endParaRPr lang="en-CA"/>
          </a:p>
        </p:txBody>
      </p:sp>
    </p:spTree>
    <p:extLst>
      <p:ext uri="{BB962C8B-B14F-4D97-AF65-F5344CB8AC3E}">
        <p14:creationId xmlns:p14="http://schemas.microsoft.com/office/powerpoint/2010/main" val="3192722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picture: http://www.historyshistories.com/the-maya.html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information: http://www.historyshistories.com/maya-society.html</a:t>
            </a:r>
          </a:p>
          <a:p>
            <a:pPr lvl="1"/>
            <a:endParaRPr lang="en-CA" dirty="0"/>
          </a:p>
          <a:p>
            <a:pPr lvl="1"/>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13</a:t>
            </a:fld>
            <a:endParaRPr lang="en-CA"/>
          </a:p>
        </p:txBody>
      </p:sp>
    </p:spTree>
    <p:extLst>
      <p:ext uri="{BB962C8B-B14F-4D97-AF65-F5344CB8AC3E}">
        <p14:creationId xmlns:p14="http://schemas.microsoft.com/office/powerpoint/2010/main" val="13109364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picture: http://www.historyshistories.com/the-maya.html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information: http://www.historyshistories.com/maya-society.html</a:t>
            </a:r>
          </a:p>
          <a:p>
            <a:pPr lvl="1"/>
            <a:endParaRPr lang="en-CA" dirty="0"/>
          </a:p>
          <a:p>
            <a:pPr lvl="1"/>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14</a:t>
            </a:fld>
            <a:endParaRPr lang="en-CA"/>
          </a:p>
        </p:txBody>
      </p:sp>
    </p:spTree>
    <p:extLst>
      <p:ext uri="{BB962C8B-B14F-4D97-AF65-F5344CB8AC3E}">
        <p14:creationId xmlns:p14="http://schemas.microsoft.com/office/powerpoint/2010/main" val="5055510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picture: http://www.historyshistories.com/the-maya.html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Maya social structure information: http://www.historyshistories.com/maya-society.html</a:t>
            </a:r>
          </a:p>
          <a:p>
            <a:endParaRPr lang="en-CA" dirty="0"/>
          </a:p>
          <a:p>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15</a:t>
            </a:fld>
            <a:endParaRPr lang="en-CA"/>
          </a:p>
        </p:txBody>
      </p:sp>
    </p:spTree>
    <p:extLst>
      <p:ext uri="{BB962C8B-B14F-4D97-AF65-F5344CB8AC3E}">
        <p14:creationId xmlns:p14="http://schemas.microsoft.com/office/powerpoint/2010/main" val="2533443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Image source: Dry section of desert, digital image, accessed March 23, 2023 &lt;</a:t>
            </a:r>
            <a:r>
              <a:rPr lang="en-US" dirty="0"/>
              <a:t>https://www.insider.com/maya-civilization-fall-droughts-climate-change-mexico-2016-6</a:t>
            </a:r>
            <a:r>
              <a:rPr lang="en-CA" dirty="0"/>
              <a:t>&gt;</a:t>
            </a:r>
          </a:p>
          <a:p>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16</a:t>
            </a:fld>
            <a:endParaRPr lang="en-CA"/>
          </a:p>
        </p:txBody>
      </p:sp>
    </p:spTree>
    <p:extLst>
      <p:ext uri="{BB962C8B-B14F-4D97-AF65-F5344CB8AC3E}">
        <p14:creationId xmlns:p14="http://schemas.microsoft.com/office/powerpoint/2010/main" val="17277828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r>
              <a:rPr lang="en-CA" dirty="0"/>
              <a:t>	</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p:txBody>
      </p:sp>
      <p:sp>
        <p:nvSpPr>
          <p:cNvPr id="4" name="Slide Number Placeholder 3"/>
          <p:cNvSpPr>
            <a:spLocks noGrp="1"/>
          </p:cNvSpPr>
          <p:nvPr>
            <p:ph type="sldNum" sz="quarter" idx="5"/>
          </p:nvPr>
        </p:nvSpPr>
        <p:spPr/>
        <p:txBody>
          <a:bodyPr/>
          <a:lstStyle/>
          <a:p>
            <a:fld id="{17DECE01-BA26-4AB4-9BFD-0DED85B459F8}" type="slidenum">
              <a:rPr lang="en-CA" smtClean="0"/>
              <a:t>17</a:t>
            </a:fld>
            <a:endParaRPr lang="en-CA"/>
          </a:p>
        </p:txBody>
      </p:sp>
    </p:spTree>
    <p:extLst>
      <p:ext uri="{BB962C8B-B14F-4D97-AF65-F5344CB8AC3E}">
        <p14:creationId xmlns:p14="http://schemas.microsoft.com/office/powerpoint/2010/main" val="15761023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r>
              <a:rPr lang="en-CA" dirty="0"/>
              <a:t>	</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a:p>
            <a:pPr>
              <a:lnSpc>
                <a:spcPct val="200000"/>
              </a:lnSpc>
            </a:pPr>
            <a:endParaRPr lang="en-CA" dirty="0"/>
          </a:p>
          <a:p>
            <a:pPr>
              <a:lnSpc>
                <a:spcPct val="200000"/>
              </a:lnSpc>
            </a:pPr>
            <a:r>
              <a:rPr lang="en-CA" dirty="0"/>
              <a:t>		(2018, Jan 30). Shifting trade routes may have led to Maya decline. Belize Travel Blog. https://belize-travel-blog.chaacreek.com/2012/05/shifting-trade-routes-may-have-led-to-maya-decline/</a:t>
            </a:r>
          </a:p>
        </p:txBody>
      </p:sp>
      <p:sp>
        <p:nvSpPr>
          <p:cNvPr id="4" name="Slide Number Placeholder 3"/>
          <p:cNvSpPr>
            <a:spLocks noGrp="1"/>
          </p:cNvSpPr>
          <p:nvPr>
            <p:ph type="sldNum" sz="quarter" idx="5"/>
          </p:nvPr>
        </p:nvSpPr>
        <p:spPr/>
        <p:txBody>
          <a:bodyPr/>
          <a:lstStyle/>
          <a:p>
            <a:fld id="{17DECE01-BA26-4AB4-9BFD-0DED85B459F8}" type="slidenum">
              <a:rPr lang="en-CA" smtClean="0"/>
              <a:t>18</a:t>
            </a:fld>
            <a:endParaRPr lang="en-CA"/>
          </a:p>
        </p:txBody>
      </p:sp>
    </p:spTree>
    <p:extLst>
      <p:ext uri="{BB962C8B-B14F-4D97-AF65-F5344CB8AC3E}">
        <p14:creationId xmlns:p14="http://schemas.microsoft.com/office/powerpoint/2010/main" val="2992359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r>
              <a:rPr lang="en-CA" dirty="0"/>
              <a:t>	</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a:p>
            <a:pPr>
              <a:lnSpc>
                <a:spcPct val="200000"/>
              </a:lnSpc>
            </a:pPr>
            <a:endParaRPr lang="en-CA" dirty="0"/>
          </a:p>
          <a:p>
            <a:pPr>
              <a:lnSpc>
                <a:spcPct val="200000"/>
              </a:lnSpc>
            </a:pPr>
            <a:r>
              <a:rPr lang="en-CA" dirty="0"/>
              <a:t>		(2018, Jan 30). Shifting trade routes may have led to Maya decline. Belize Travel Blog. https://belize-travel-blog.chaacreek.com/2012/05/shifting-trade-routes-may-have-led-to-maya-decline/</a:t>
            </a:r>
          </a:p>
        </p:txBody>
      </p:sp>
      <p:sp>
        <p:nvSpPr>
          <p:cNvPr id="4" name="Slide Number Placeholder 3"/>
          <p:cNvSpPr>
            <a:spLocks noGrp="1"/>
          </p:cNvSpPr>
          <p:nvPr>
            <p:ph type="sldNum" sz="quarter" idx="5"/>
          </p:nvPr>
        </p:nvSpPr>
        <p:spPr/>
        <p:txBody>
          <a:bodyPr/>
          <a:lstStyle/>
          <a:p>
            <a:fld id="{17DECE01-BA26-4AB4-9BFD-0DED85B459F8}" type="slidenum">
              <a:rPr lang="en-CA" smtClean="0"/>
              <a:t>19</a:t>
            </a:fld>
            <a:endParaRPr lang="en-CA"/>
          </a:p>
        </p:txBody>
      </p:sp>
    </p:spTree>
    <p:extLst>
      <p:ext uri="{BB962C8B-B14F-4D97-AF65-F5344CB8AC3E}">
        <p14:creationId xmlns:p14="http://schemas.microsoft.com/office/powerpoint/2010/main" val="1095087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dirty="0"/>
              <a:t>Image source: Classical Mayan Period 2016, digital image, Human History In Brief, accessed March 22, 2023, &lt;http://www.humanhistoryinbrief.net/2016/11/&gt; </a:t>
            </a:r>
          </a:p>
          <a:p>
            <a:r>
              <a:rPr lang="en-CA" sz="1200" dirty="0"/>
              <a:t>&lt;References inserted here&gt;</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2</a:t>
            </a:fld>
            <a:endParaRPr lang="en-CA"/>
          </a:p>
        </p:txBody>
      </p:sp>
    </p:spTree>
    <p:extLst>
      <p:ext uri="{BB962C8B-B14F-4D97-AF65-F5344CB8AC3E}">
        <p14:creationId xmlns:p14="http://schemas.microsoft.com/office/powerpoint/2010/main" val="34601764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r>
              <a:rPr lang="en-CA" dirty="0"/>
              <a:t>	</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a:p>
            <a:pPr>
              <a:lnSpc>
                <a:spcPct val="200000"/>
              </a:lnSpc>
            </a:pPr>
            <a:endParaRPr lang="en-CA" dirty="0"/>
          </a:p>
          <a:p>
            <a:pPr>
              <a:lnSpc>
                <a:spcPct val="200000"/>
              </a:lnSpc>
            </a:pPr>
            <a:r>
              <a:rPr lang="en-CA" dirty="0"/>
              <a:t>		(2018, Jan 30). Shifting trade routes may have led to Maya decline. Belize Travel Blog. https://belize-travel-blog.chaacreek.com/2012/05/shifting-trade-routes-may-have-led-to-maya-decline/</a:t>
            </a:r>
          </a:p>
        </p:txBody>
      </p:sp>
      <p:sp>
        <p:nvSpPr>
          <p:cNvPr id="4" name="Slide Number Placeholder 3"/>
          <p:cNvSpPr>
            <a:spLocks noGrp="1"/>
          </p:cNvSpPr>
          <p:nvPr>
            <p:ph type="sldNum" sz="quarter" idx="5"/>
          </p:nvPr>
        </p:nvSpPr>
        <p:spPr/>
        <p:txBody>
          <a:bodyPr/>
          <a:lstStyle/>
          <a:p>
            <a:fld id="{17DECE01-BA26-4AB4-9BFD-0DED85B459F8}" type="slidenum">
              <a:rPr lang="en-CA" smtClean="0"/>
              <a:t>20</a:t>
            </a:fld>
            <a:endParaRPr lang="en-CA"/>
          </a:p>
        </p:txBody>
      </p:sp>
    </p:spTree>
    <p:extLst>
      <p:ext uri="{BB962C8B-B14F-4D97-AF65-F5344CB8AC3E}">
        <p14:creationId xmlns:p14="http://schemas.microsoft.com/office/powerpoint/2010/main" val="41046921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21</a:t>
            </a:fld>
            <a:endParaRPr lang="en-CA"/>
          </a:p>
        </p:txBody>
      </p:sp>
    </p:spTree>
    <p:extLst>
      <p:ext uri="{BB962C8B-B14F-4D97-AF65-F5344CB8AC3E}">
        <p14:creationId xmlns:p14="http://schemas.microsoft.com/office/powerpoint/2010/main" val="33190423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22</a:t>
            </a:fld>
            <a:endParaRPr lang="en-CA"/>
          </a:p>
        </p:txBody>
      </p:sp>
    </p:spTree>
    <p:extLst>
      <p:ext uri="{BB962C8B-B14F-4D97-AF65-F5344CB8AC3E}">
        <p14:creationId xmlns:p14="http://schemas.microsoft.com/office/powerpoint/2010/main" val="14326092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23</a:t>
            </a:fld>
            <a:endParaRPr lang="en-CA"/>
          </a:p>
        </p:txBody>
      </p:sp>
    </p:spTree>
    <p:extLst>
      <p:ext uri="{BB962C8B-B14F-4D97-AF65-F5344CB8AC3E}">
        <p14:creationId xmlns:p14="http://schemas.microsoft.com/office/powerpoint/2010/main" val="36533423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24</a:t>
            </a:fld>
            <a:endParaRPr lang="en-CA"/>
          </a:p>
        </p:txBody>
      </p:sp>
    </p:spTree>
    <p:extLst>
      <p:ext uri="{BB962C8B-B14F-4D97-AF65-F5344CB8AC3E}">
        <p14:creationId xmlns:p14="http://schemas.microsoft.com/office/powerpoint/2010/main" val="5132859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of Maize: https://www.gardenbetty.com/corn-vs-maize/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25</a:t>
            </a:fld>
            <a:endParaRPr lang="en-CA"/>
          </a:p>
        </p:txBody>
      </p:sp>
    </p:spTree>
    <p:extLst>
      <p:ext uri="{BB962C8B-B14F-4D97-AF65-F5344CB8AC3E}">
        <p14:creationId xmlns:p14="http://schemas.microsoft.com/office/powerpoint/2010/main" val="11831334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of Maize: https://www.gardenbetty.com/corn-vs-maize/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26</a:t>
            </a:fld>
            <a:endParaRPr lang="en-CA"/>
          </a:p>
        </p:txBody>
      </p:sp>
    </p:spTree>
    <p:extLst>
      <p:ext uri="{BB962C8B-B14F-4D97-AF65-F5344CB8AC3E}">
        <p14:creationId xmlns:p14="http://schemas.microsoft.com/office/powerpoint/2010/main" val="4605660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of coloured Maize: https://blogs.uoregon.edu/mesoinstitute/about/curriculum-unit-development/stem/ethnobotany/maizecorn/</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27</a:t>
            </a:fld>
            <a:endParaRPr lang="en-CA"/>
          </a:p>
        </p:txBody>
      </p:sp>
    </p:spTree>
    <p:extLst>
      <p:ext uri="{BB962C8B-B14F-4D97-AF65-F5344CB8AC3E}">
        <p14:creationId xmlns:p14="http://schemas.microsoft.com/office/powerpoint/2010/main" val="34796400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28</a:t>
            </a:fld>
            <a:endParaRPr lang="en-CA"/>
          </a:p>
        </p:txBody>
      </p:sp>
    </p:spTree>
    <p:extLst>
      <p:ext uri="{BB962C8B-B14F-4D97-AF65-F5344CB8AC3E}">
        <p14:creationId xmlns:p14="http://schemas.microsoft.com/office/powerpoint/2010/main" val="11201486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29</a:t>
            </a:fld>
            <a:endParaRPr lang="en-CA"/>
          </a:p>
        </p:txBody>
      </p:sp>
    </p:spTree>
    <p:extLst>
      <p:ext uri="{BB962C8B-B14F-4D97-AF65-F5344CB8AC3E}">
        <p14:creationId xmlns:p14="http://schemas.microsoft.com/office/powerpoint/2010/main" val="33462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Image source: Classical Mayan Period 2016, digital image, Human History In Brief, accessed March 22, 2023, &lt;http://www.humanhistoryinbrief.net/2016/11/&gt; </a:t>
            </a:r>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a:t>
            </a:fld>
            <a:endParaRPr lang="en-CA"/>
          </a:p>
        </p:txBody>
      </p:sp>
    </p:spTree>
    <p:extLst>
      <p:ext uri="{BB962C8B-B14F-4D97-AF65-F5344CB8AC3E}">
        <p14:creationId xmlns:p14="http://schemas.microsoft.com/office/powerpoint/2010/main" val="22693576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30</a:t>
            </a:fld>
            <a:endParaRPr lang="en-CA"/>
          </a:p>
        </p:txBody>
      </p:sp>
    </p:spTree>
    <p:extLst>
      <p:ext uri="{BB962C8B-B14F-4D97-AF65-F5344CB8AC3E}">
        <p14:creationId xmlns:p14="http://schemas.microsoft.com/office/powerpoint/2010/main" val="15700655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31</a:t>
            </a:fld>
            <a:endParaRPr lang="en-CA"/>
          </a:p>
        </p:txBody>
      </p:sp>
    </p:spTree>
    <p:extLst>
      <p:ext uri="{BB962C8B-B14F-4D97-AF65-F5344CB8AC3E}">
        <p14:creationId xmlns:p14="http://schemas.microsoft.com/office/powerpoint/2010/main" val="39006467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32</a:t>
            </a:fld>
            <a:endParaRPr lang="en-CA"/>
          </a:p>
        </p:txBody>
      </p:sp>
    </p:spTree>
    <p:extLst>
      <p:ext uri="{BB962C8B-B14F-4D97-AF65-F5344CB8AC3E}">
        <p14:creationId xmlns:p14="http://schemas.microsoft.com/office/powerpoint/2010/main" val="42187059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33</a:t>
            </a:fld>
            <a:endParaRPr lang="en-CA"/>
          </a:p>
        </p:txBody>
      </p:sp>
    </p:spTree>
    <p:extLst>
      <p:ext uri="{BB962C8B-B14F-4D97-AF65-F5344CB8AC3E}">
        <p14:creationId xmlns:p14="http://schemas.microsoft.com/office/powerpoint/2010/main" val="13339468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34</a:t>
            </a:fld>
            <a:endParaRPr lang="en-CA"/>
          </a:p>
        </p:txBody>
      </p:sp>
    </p:spTree>
    <p:extLst>
      <p:ext uri="{BB962C8B-B14F-4D97-AF65-F5344CB8AC3E}">
        <p14:creationId xmlns:p14="http://schemas.microsoft.com/office/powerpoint/2010/main" val="41991633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Script text: </a:t>
            </a:r>
            <a:r>
              <a:rPr lang="en-US" dirty="0">
                <a:effectLst/>
                <a:latin typeface="Arial" panose="020B0604020202020204" pitchFamily="34" charset="0"/>
              </a:rPr>
              <a:t>Hutson, S. R. (2017). History, politics and meaning among the Classic Period Maya of the southern lowlands. Antiquity, 91(356), 533+. https://link-gale 			com.ezproxy.lakeheadu.ca/apps/doc/A494099403/</a:t>
            </a:r>
            <a:r>
              <a:rPr lang="en-US" dirty="0" err="1">
                <a:effectLst/>
                <a:latin typeface="Arial" panose="020B0604020202020204" pitchFamily="34" charset="0"/>
              </a:rPr>
              <a:t>AONE?u</a:t>
            </a:r>
            <a:r>
              <a:rPr lang="en-US" dirty="0">
                <a:effectLst/>
                <a:latin typeface="Arial" panose="020B0604020202020204" pitchFamily="34" charset="0"/>
              </a:rPr>
              <a:t>=</a:t>
            </a:r>
            <a:r>
              <a:rPr lang="en-US" dirty="0" err="1">
                <a:effectLst/>
                <a:latin typeface="Arial" panose="020B0604020202020204" pitchFamily="34" charset="0"/>
              </a:rPr>
              <a:t>ocul_lakehead&amp;sid</a:t>
            </a:r>
            <a:r>
              <a:rPr lang="en-US" dirty="0">
                <a:effectLst/>
                <a:latin typeface="Arial" panose="020B0604020202020204" pitchFamily="34" charset="0"/>
              </a:rPr>
              <a:t>=</a:t>
            </a:r>
            <a:r>
              <a:rPr lang="en-US" dirty="0" err="1">
                <a:effectLst/>
                <a:latin typeface="Arial" panose="020B0604020202020204" pitchFamily="34" charset="0"/>
              </a:rPr>
              <a:t>bookmark-AONE&amp;xid</a:t>
            </a:r>
            <a:r>
              <a:rPr lang="en-US" dirty="0">
                <a:effectLst/>
                <a:latin typeface="Arial" panose="020B0604020202020204" pitchFamily="34" charset="0"/>
              </a:rPr>
              <a:t>=9d4d42b8</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35</a:t>
            </a:fld>
            <a:endParaRPr lang="en-CA"/>
          </a:p>
        </p:txBody>
      </p:sp>
    </p:spTree>
    <p:extLst>
      <p:ext uri="{BB962C8B-B14F-4D97-AF65-F5344CB8AC3E}">
        <p14:creationId xmlns:p14="http://schemas.microsoft.com/office/powerpoint/2010/main" val="17816056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US" dirty="0">
                <a:effectLst/>
                <a:latin typeface="Arial" panose="020B0604020202020204" pitchFamily="34" charset="0"/>
              </a:rPr>
              <a:t>Adams, R. E. W. (1991). Nucleation of population and water storage among the ancient Maya. Science, 251(4994), 632. https://link-gale-com.ezproxy.lakeheadu.ca/apps/doc/A10425615/AONE?u=ocul_lakehead&amp;sid=bookmar</a:t>
            </a:r>
            <a:br>
              <a:rPr lang="en-US" dirty="0"/>
            </a:br>
            <a:r>
              <a:rPr lang="en-US" dirty="0" err="1">
                <a:effectLst/>
                <a:latin typeface="Arial" panose="020B0604020202020204" pitchFamily="34" charset="0"/>
              </a:rPr>
              <a:t>k-AONE&amp;xid</a:t>
            </a:r>
            <a:r>
              <a:rPr lang="en-US" dirty="0">
                <a:effectLst/>
                <a:latin typeface="Arial" panose="020B0604020202020204" pitchFamily="34" charset="0"/>
              </a:rPr>
              <a:t>=8f0f93b1</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36</a:t>
            </a:fld>
            <a:endParaRPr lang="en-CA"/>
          </a:p>
        </p:txBody>
      </p:sp>
    </p:spTree>
    <p:extLst>
      <p:ext uri="{BB962C8B-B14F-4D97-AF65-F5344CB8AC3E}">
        <p14:creationId xmlns:p14="http://schemas.microsoft.com/office/powerpoint/2010/main" val="7008234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US" dirty="0">
                <a:effectLst/>
                <a:latin typeface="Arial" panose="020B0604020202020204" pitchFamily="34" charset="0"/>
              </a:rPr>
              <a:t>Adams, R. E. W. (1991). Nucleation of population and water storage among the ancient Maya. Science, 251(4994), 632. https://link-gale-com.ezproxy.lakeheadu.ca/apps/doc/A10425615/AONE?u=ocul_lakehead&amp;sid=bookmar</a:t>
            </a:r>
            <a:br>
              <a:rPr lang="en-US" dirty="0"/>
            </a:br>
            <a:r>
              <a:rPr lang="en-US" dirty="0" err="1">
                <a:effectLst/>
                <a:latin typeface="Arial" panose="020B0604020202020204" pitchFamily="34" charset="0"/>
              </a:rPr>
              <a:t>k-AONE&amp;xid</a:t>
            </a:r>
            <a:r>
              <a:rPr lang="en-US" dirty="0">
                <a:effectLst/>
                <a:latin typeface="Arial" panose="020B0604020202020204" pitchFamily="34" charset="0"/>
              </a:rPr>
              <a:t>=8f0f93b1</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37</a:t>
            </a:fld>
            <a:endParaRPr lang="en-CA"/>
          </a:p>
        </p:txBody>
      </p:sp>
    </p:spTree>
    <p:extLst>
      <p:ext uri="{BB962C8B-B14F-4D97-AF65-F5344CB8AC3E}">
        <p14:creationId xmlns:p14="http://schemas.microsoft.com/office/powerpoint/2010/main" val="6871734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US" dirty="0">
                <a:effectLst/>
                <a:latin typeface="Arial" panose="020B0604020202020204" pitchFamily="34" charset="0"/>
              </a:rPr>
              <a:t>Adams, R. E. W. (1991). Nucleation of population and water storage among the ancient Maya. Science, 251(4994), 632. https://link-gale-com.ezproxy.lakeheadu.ca/apps/doc/A10425615/AONE?u=ocul_lakehead&amp;sid=bookmar</a:t>
            </a:r>
            <a:br>
              <a:rPr lang="en-US" dirty="0"/>
            </a:br>
            <a:r>
              <a:rPr lang="en-US" dirty="0" err="1">
                <a:effectLst/>
                <a:latin typeface="Arial" panose="020B0604020202020204" pitchFamily="34" charset="0"/>
              </a:rPr>
              <a:t>k-AONE&amp;xid</a:t>
            </a:r>
            <a:r>
              <a:rPr lang="en-US" dirty="0">
                <a:effectLst/>
                <a:latin typeface="Arial" panose="020B0604020202020204" pitchFamily="34" charset="0"/>
              </a:rPr>
              <a:t>=8f0f93b1</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38</a:t>
            </a:fld>
            <a:endParaRPr lang="en-CA"/>
          </a:p>
        </p:txBody>
      </p:sp>
    </p:spTree>
    <p:extLst>
      <p:ext uri="{BB962C8B-B14F-4D97-AF65-F5344CB8AC3E}">
        <p14:creationId xmlns:p14="http://schemas.microsoft.com/office/powerpoint/2010/main" val="33311546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US" dirty="0">
                <a:effectLst/>
                <a:latin typeface="Arial" panose="020B0604020202020204" pitchFamily="34" charset="0"/>
              </a:rPr>
              <a:t>Adams, R. E. W. (1991). Nucleation of population and water storage among the ancient Maya. Science, 251(4994), 632. https://link-gale-com.ezproxy.lakeheadu.ca/apps/doc/A10425615/AONE?u=ocul_lakehead&amp;sid=bookmar</a:t>
            </a:r>
            <a:br>
              <a:rPr lang="en-US" dirty="0"/>
            </a:br>
            <a:r>
              <a:rPr lang="en-US" dirty="0" err="1">
                <a:effectLst/>
                <a:latin typeface="Arial" panose="020B0604020202020204" pitchFamily="34" charset="0"/>
              </a:rPr>
              <a:t>k-AONE&amp;xid</a:t>
            </a:r>
            <a:r>
              <a:rPr lang="en-US" dirty="0">
                <a:effectLst/>
                <a:latin typeface="Arial" panose="020B0604020202020204" pitchFamily="34" charset="0"/>
              </a:rPr>
              <a:t>=8f0f93b1</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39</a:t>
            </a:fld>
            <a:endParaRPr lang="en-CA"/>
          </a:p>
        </p:txBody>
      </p:sp>
    </p:spTree>
    <p:extLst>
      <p:ext uri="{BB962C8B-B14F-4D97-AF65-F5344CB8AC3E}">
        <p14:creationId xmlns:p14="http://schemas.microsoft.com/office/powerpoint/2010/main" val="2988854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Image source: Classical Mayan Period 2016, digital image, Human History In Brief, accessed March 22, 2023, &lt;http://www.humanhistoryinbrief.net/2016/11/&gt; </a:t>
            </a:r>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4</a:t>
            </a:fld>
            <a:endParaRPr lang="en-CA"/>
          </a:p>
        </p:txBody>
      </p:sp>
    </p:spTree>
    <p:extLst>
      <p:ext uri="{BB962C8B-B14F-4D97-AF65-F5344CB8AC3E}">
        <p14:creationId xmlns:p14="http://schemas.microsoft.com/office/powerpoint/2010/main" val="172169834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40</a:t>
            </a:fld>
            <a:endParaRPr lang="en-CA"/>
          </a:p>
        </p:txBody>
      </p:sp>
    </p:spTree>
    <p:extLst>
      <p:ext uri="{BB962C8B-B14F-4D97-AF65-F5344CB8AC3E}">
        <p14:creationId xmlns:p14="http://schemas.microsoft.com/office/powerpoint/2010/main" val="25977623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Image source: Classical Mayan Period 2016, digital image, Human History In Brief, accessed March 22, 2023, &lt;http://www.humanhistoryinbrief.net/2016/11/&gt; </a:t>
            </a:r>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5</a:t>
            </a:fld>
            <a:endParaRPr lang="en-CA"/>
          </a:p>
        </p:txBody>
      </p:sp>
    </p:spTree>
    <p:extLst>
      <p:ext uri="{BB962C8B-B14F-4D97-AF65-F5344CB8AC3E}">
        <p14:creationId xmlns:p14="http://schemas.microsoft.com/office/powerpoint/2010/main" val="41997851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r>
              <a:rPr lang="en-US" dirty="0"/>
              <a:t>	Jacob, G. (2023). </a:t>
            </a:r>
            <a:r>
              <a:rPr lang="en-US" i="1" dirty="0"/>
              <a:t>Annotated bibliography. </a:t>
            </a:r>
            <a:r>
              <a:rPr lang="en-US" i="0" dirty="0"/>
              <a:t>https://www.dropbox.com/s/lqleovu77hsa0zd/AnnotatedBibliography.pdf?dl=0</a:t>
            </a:r>
            <a:endParaRPr lang="en-CA" i="0" dirty="0"/>
          </a:p>
        </p:txBody>
      </p:sp>
      <p:sp>
        <p:nvSpPr>
          <p:cNvPr id="4" name="Slide Number Placeholder 3"/>
          <p:cNvSpPr>
            <a:spLocks noGrp="1"/>
          </p:cNvSpPr>
          <p:nvPr>
            <p:ph type="sldNum" sz="quarter" idx="5"/>
          </p:nvPr>
        </p:nvSpPr>
        <p:spPr/>
        <p:txBody>
          <a:bodyPr/>
          <a:lstStyle/>
          <a:p>
            <a:fld id="{17DECE01-BA26-4AB4-9BFD-0DED85B459F8}" type="slidenum">
              <a:rPr lang="en-CA" smtClean="0"/>
              <a:t>6</a:t>
            </a:fld>
            <a:endParaRPr lang="en-CA"/>
          </a:p>
        </p:txBody>
      </p:sp>
    </p:spTree>
    <p:extLst>
      <p:ext uri="{BB962C8B-B14F-4D97-AF65-F5344CB8AC3E}">
        <p14:creationId xmlns:p14="http://schemas.microsoft.com/office/powerpoint/2010/main" val="265707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r>
              <a:rPr lang="en-US" dirty="0"/>
              <a:t>	Jacob, G. (2023). </a:t>
            </a:r>
            <a:r>
              <a:rPr lang="en-US" i="1" dirty="0"/>
              <a:t>Annotated bibliography. </a:t>
            </a:r>
            <a:r>
              <a:rPr lang="en-US" i="0" dirty="0"/>
              <a:t>https://www.dropbox.com/s/lqleovu77hsa0zd/AnnotatedBibliography.pdf?dl=0</a:t>
            </a:r>
            <a:endParaRPr lang="en-CA" i="0"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7</a:t>
            </a:fld>
            <a:endParaRPr lang="en-CA"/>
          </a:p>
        </p:txBody>
      </p:sp>
    </p:spTree>
    <p:extLst>
      <p:ext uri="{BB962C8B-B14F-4D97-AF65-F5344CB8AC3E}">
        <p14:creationId xmlns:p14="http://schemas.microsoft.com/office/powerpoint/2010/main" val="34308942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r>
              <a:rPr lang="en-US" dirty="0"/>
              <a:t>	Jacob, G. (2023). </a:t>
            </a:r>
            <a:r>
              <a:rPr lang="en-US" i="1" dirty="0"/>
              <a:t>Annotated bibliography. </a:t>
            </a:r>
            <a:r>
              <a:rPr lang="en-US" i="0" dirty="0"/>
              <a:t>https://www.dropbox.com/s/lqleovu77hsa0zd/AnnotatedBibliography.pdf?dl=0</a:t>
            </a:r>
            <a:endParaRPr lang="en-CA" i="0"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8</a:t>
            </a:fld>
            <a:endParaRPr lang="en-CA"/>
          </a:p>
        </p:txBody>
      </p:sp>
    </p:spTree>
    <p:extLst>
      <p:ext uri="{BB962C8B-B14F-4D97-AF65-F5344CB8AC3E}">
        <p14:creationId xmlns:p14="http://schemas.microsoft.com/office/powerpoint/2010/main" val="27126086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r>
              <a:rPr lang="en-US" dirty="0"/>
              <a:t>	Jacob, G. (2023). </a:t>
            </a:r>
            <a:r>
              <a:rPr lang="en-US" i="1" dirty="0"/>
              <a:t>Annotated bibliography. </a:t>
            </a:r>
            <a:r>
              <a:rPr lang="en-US" i="0" dirty="0"/>
              <a:t>https://www.dropbox.com/s/lqleovu77hsa0zd/AnnotatedBibliography.pdf?dl=0</a:t>
            </a:r>
            <a:endParaRPr lang="en-CA" i="0"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9</a:t>
            </a:fld>
            <a:endParaRPr lang="en-CA"/>
          </a:p>
        </p:txBody>
      </p:sp>
    </p:spTree>
    <p:extLst>
      <p:ext uri="{BB962C8B-B14F-4D97-AF65-F5344CB8AC3E}">
        <p14:creationId xmlns:p14="http://schemas.microsoft.com/office/powerpoint/2010/main" val="3663761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4C849-38C7-EECD-E14B-14CA686519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2FA330EC-99B1-926D-708E-ACC962A45C4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1F1E59BE-AFC0-74E3-A72C-885D50B1BC79}"/>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EB383E8B-AD81-7025-F148-C40426BFAEB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F55D169-1E0A-9F95-737C-3606E8847BA1}"/>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1289307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94626-2923-E6B4-7334-8C2A52D2F1C8}"/>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D6398C0-7A08-6232-6188-087E3D72EA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B415550-D6F3-B15F-AB5E-1F456B6ABE78}"/>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9C41FE6F-284A-20B3-B8A0-220E36EFF5A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C326349-6DC6-01E5-BEE3-5020C04E08D7}"/>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548072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B79E85-613C-38ED-5644-78B1E69AE8A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34646B6-FE20-1B18-AF0A-AE29C3A882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531A719-AD58-7A05-15AB-F6FCB0693A5A}"/>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9CDE1BF9-2ED3-2997-DBCA-8CD47A98019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12F0240-EC10-F352-4A16-F4A8ECDF0F81}"/>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632699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26020-7BCB-30A9-B346-115293998B9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3CCA0A7-7BE3-4177-8566-D3DE2E0F84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3D3675C-F901-E0D4-35D2-9E56B74C4F33}"/>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719896AA-6AC8-062D-5A25-D439C4EE2AC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31C64B3-2E4A-DC8B-8A35-DFA82485D148}"/>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262719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05B8D-13AA-51BD-0CB3-3ABB27009F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A0DAFDF1-E029-DC83-4C27-F3F324E77F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66FAABE-0900-BBB7-323D-4DAE51467134}"/>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5FF42C1E-EC83-1B4C-B36D-4E8DB48734E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7BFB871-6F94-DEFA-D7B4-598BCD34B978}"/>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986023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AEC35-EE63-2672-0695-882EDCE5C42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D99C41D-0AD5-CF31-2A6C-03D703184A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A03C04FE-F2EE-D6E6-1679-FCE457DBEE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F34B4F11-1F34-A695-732B-339A8F9BA296}"/>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6" name="Footer Placeholder 5">
            <a:extLst>
              <a:ext uri="{FF2B5EF4-FFF2-40B4-BE49-F238E27FC236}">
                <a16:creationId xmlns:a16="http://schemas.microsoft.com/office/drawing/2014/main" id="{0453A61A-9658-C9FF-1F8E-152D7D04781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0BFBE46-E7D8-F7D5-5837-EBA97254152B}"/>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4281150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AE1B1-8320-6C07-C231-1593D0776196}"/>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00F41F3-DDAD-EC1D-8788-3750B30EA1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48FB9C-D040-E904-945D-53ACA8598D1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42D2F1E4-9844-F52C-F3BA-DF000F1A2D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46C610-64D4-B10D-23C3-96E4998D3A7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D2798A3-3AE9-A4D2-F139-71B5E0D4F465}"/>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8" name="Footer Placeholder 7">
            <a:extLst>
              <a:ext uri="{FF2B5EF4-FFF2-40B4-BE49-F238E27FC236}">
                <a16:creationId xmlns:a16="http://schemas.microsoft.com/office/drawing/2014/main" id="{891BA825-977E-B363-2051-B1347277D405}"/>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04F860D7-3EDE-DB2B-9F84-4A4BC4B21C3C}"/>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1996117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4C37A-7C79-2B45-93B4-0CCC9AB2F0ED}"/>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01EBCFCF-128E-D811-90C7-C65B786301C5}"/>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4" name="Footer Placeholder 3">
            <a:extLst>
              <a:ext uri="{FF2B5EF4-FFF2-40B4-BE49-F238E27FC236}">
                <a16:creationId xmlns:a16="http://schemas.microsoft.com/office/drawing/2014/main" id="{46782C76-AC97-9CD6-E8B9-22BE27FE6268}"/>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AACD9F78-F0E1-4A3F-A872-E5E2DCE64809}"/>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3118974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53007C-C5BB-A223-43AA-8DF43CDC4FC5}"/>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3" name="Footer Placeholder 2">
            <a:extLst>
              <a:ext uri="{FF2B5EF4-FFF2-40B4-BE49-F238E27FC236}">
                <a16:creationId xmlns:a16="http://schemas.microsoft.com/office/drawing/2014/main" id="{4EF253F9-8B7C-CF91-9DA9-989CD65A6334}"/>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19AE27FB-63C5-6C08-6382-3781AD6A5E75}"/>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85454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B0995-2D95-3B3A-CBB4-53DFB939D7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644F3C56-AC61-E3D9-924F-CD2FFF2185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22C056AB-1211-FA81-97DE-0291042874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E57C5B-92F3-DCCE-BA93-FE0876FE7B65}"/>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6" name="Footer Placeholder 5">
            <a:extLst>
              <a:ext uri="{FF2B5EF4-FFF2-40B4-BE49-F238E27FC236}">
                <a16:creationId xmlns:a16="http://schemas.microsoft.com/office/drawing/2014/main" id="{5780B11B-30D1-AF5A-6826-0047F1C78B95}"/>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AFB103D-F837-61F8-3583-1CDA1A2BF536}"/>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615011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D78C1-2520-6CA8-E716-AB059A8472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EBD59296-B584-CDBD-4B75-D8D1DA0AB1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9AC4581-D9C4-6822-0F86-27254E4D3B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37A330-DAF3-B3C8-7AC5-7312FEBB5CF3}"/>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6" name="Footer Placeholder 5">
            <a:extLst>
              <a:ext uri="{FF2B5EF4-FFF2-40B4-BE49-F238E27FC236}">
                <a16:creationId xmlns:a16="http://schemas.microsoft.com/office/drawing/2014/main" id="{3013E8BC-BCFD-AA88-F169-9D2040F41DC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046FFD3-8837-4427-E14B-DCBCF5641275}"/>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3617208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DD209F-6677-62FE-0DFC-7B618F8123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0155202-FD0D-4C9D-89DA-E0B8915B9B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100787B-F73A-9B2B-845B-7CE7C0CA2F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773497CB-2DFA-8F25-B588-A614F41E29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1F71BBEB-EE18-9905-116C-D8A10D7151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A77419-451D-481A-ABF8-B4A071561A4C}" type="slidenum">
              <a:rPr lang="en-CA" smtClean="0"/>
              <a:t>‹#›</a:t>
            </a:fld>
            <a:endParaRPr lang="en-CA"/>
          </a:p>
        </p:txBody>
      </p:sp>
    </p:spTree>
    <p:extLst>
      <p:ext uri="{BB962C8B-B14F-4D97-AF65-F5344CB8AC3E}">
        <p14:creationId xmlns:p14="http://schemas.microsoft.com/office/powerpoint/2010/main" val="36045332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0.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1.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2.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3.xml"/></Relationships>
</file>

<file path=ppt/slides/_rels/slide16.xml.rels><?xml version="1.0" encoding="UTF-8" standalone="yes"?>
<Relationships xmlns="http://schemas.openxmlformats.org/package/2006/relationships"><Relationship Id="rId3" Type="http://schemas.openxmlformats.org/officeDocument/2006/relationships/customXml" Target="../ink/ink14.xml"/><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customXml" Target="../ink/ink15.xml"/><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customXml" Target="../ink/ink16.xml"/><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customXml" Target="../ink/ink18.xm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customXml" Target="../ink/ink20.xml"/><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customXml" Target="../ink/ink21.xml"/><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customXml" Target="../ink/ink22.xml"/><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customXml" Target="../ink/ink23.xml"/><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customXml" Target="../ink/ink24.xml"/><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customXml" Target="../ink/ink25.xml"/><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image" Target="../media/image14.jpg"/><Relationship Id="rId5" Type="http://schemas.openxmlformats.org/officeDocument/2006/relationships/image" Target="../media/image2.jpg"/><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3" Type="http://schemas.openxmlformats.org/officeDocument/2006/relationships/customXml" Target="../ink/ink26.xml"/><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customXml" Target="../ink/ink27.xml"/><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customXml" Target="../ink/ink1.xml"/></Relationships>
</file>

<file path=ppt/slides/_rels/slide30.xml.rels><?xml version="1.0" encoding="UTF-8" standalone="yes"?>
<Relationships xmlns="http://schemas.openxmlformats.org/package/2006/relationships"><Relationship Id="rId3" Type="http://schemas.openxmlformats.org/officeDocument/2006/relationships/customXml" Target="../ink/ink28.xml"/><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31.xml.rels><?xml version="1.0" encoding="UTF-8" standalone="yes"?>
<Relationships xmlns="http://schemas.openxmlformats.org/package/2006/relationships"><Relationship Id="rId3" Type="http://schemas.openxmlformats.org/officeDocument/2006/relationships/customXml" Target="../ink/ink29.xml"/><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3" Type="http://schemas.openxmlformats.org/officeDocument/2006/relationships/customXml" Target="../ink/ink30.xml"/><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3" Type="http://schemas.openxmlformats.org/officeDocument/2006/relationships/customXml" Target="../ink/ink31.xml"/><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customXml" Target="../ink/ink32.xml"/><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customXml" Target="../ink/ink33.xml"/><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customXml" Target="../ink/ink34.xml"/><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3" Type="http://schemas.openxmlformats.org/officeDocument/2006/relationships/customXml" Target="../ink/ink35.xml"/><Relationship Id="rId2" Type="http://schemas.openxmlformats.org/officeDocument/2006/relationships/notesSlide" Target="../notesSlides/notesSlide37.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8.xml.rels><?xml version="1.0" encoding="UTF-8" standalone="yes"?>
<Relationships xmlns="http://schemas.openxmlformats.org/package/2006/relationships"><Relationship Id="rId3" Type="http://schemas.openxmlformats.org/officeDocument/2006/relationships/customXml" Target="../ink/ink36.xml"/><Relationship Id="rId2" Type="http://schemas.openxmlformats.org/officeDocument/2006/relationships/notesSlide" Target="../notesSlides/notesSlide38.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9.xml.rels><?xml version="1.0" encoding="UTF-8" standalone="yes"?>
<Relationships xmlns="http://schemas.openxmlformats.org/package/2006/relationships"><Relationship Id="rId3" Type="http://schemas.openxmlformats.org/officeDocument/2006/relationships/customXml" Target="../ink/ink37.xml"/><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customXml" Target="../ink/ink2.xml"/></Relationships>
</file>

<file path=ppt/slides/_rels/slide40.xml.rels><?xml version="1.0" encoding="UTF-8" standalone="yes"?>
<Relationships xmlns="http://schemas.openxmlformats.org/package/2006/relationships"><Relationship Id="rId3" Type="http://schemas.openxmlformats.org/officeDocument/2006/relationships/customXml" Target="../ink/ink38.xml"/><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customXml" Target="../ink/ink3.xml"/></Relationships>
</file>

<file path=ppt/slides/_rels/slide6.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4">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13" name="Picture 12" descr="A picture containing tree, rock, plant&#10;&#10;Description automatically generated">
            <a:extLst>
              <a:ext uri="{FF2B5EF4-FFF2-40B4-BE49-F238E27FC236}">
                <a16:creationId xmlns:a16="http://schemas.microsoft.com/office/drawing/2014/main" id="{3578A6AF-D4DA-4367-F28C-885043A3CD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050924" cy="6858000"/>
          </a:xfrm>
          <a:prstGeom prst="rect">
            <a:avLst/>
          </a:prstGeom>
        </p:spPr>
      </p:pic>
      <p:sp>
        <p:nvSpPr>
          <p:cNvPr id="2" name="TextBox 1">
            <a:extLst>
              <a:ext uri="{FF2B5EF4-FFF2-40B4-BE49-F238E27FC236}">
                <a16:creationId xmlns:a16="http://schemas.microsoft.com/office/drawing/2014/main" id="{DBBB0177-90E1-6BA7-772F-D7E718AD4689}"/>
              </a:ext>
            </a:extLst>
          </p:cNvPr>
          <p:cNvSpPr txBox="1"/>
          <p:nvPr/>
        </p:nvSpPr>
        <p:spPr>
          <a:xfrm>
            <a:off x="536027" y="0"/>
            <a:ext cx="11119946" cy="584775"/>
          </a:xfrm>
          <a:prstGeom prst="rect">
            <a:avLst/>
          </a:prstGeom>
          <a:noFill/>
        </p:spPr>
        <p:txBody>
          <a:bodyPr wrap="square" rtlCol="0">
            <a:spAutoFit/>
          </a:bodyPr>
          <a:lstStyle/>
          <a:p>
            <a:pPr algn="ctr"/>
            <a:r>
              <a:rPr lang="en-US" sz="3200" b="1" dirty="0">
                <a:solidFill>
                  <a:schemeClr val="bg1"/>
                </a:solidFill>
              </a:rPr>
              <a:t>The Ancient Maya Civilization</a:t>
            </a:r>
            <a:endParaRPr lang="en-CA" sz="3200" b="1" dirty="0">
              <a:solidFill>
                <a:schemeClr val="bg1"/>
              </a:solidFill>
            </a:endParaRPr>
          </a:p>
        </p:txBody>
      </p:sp>
      <p:sp>
        <p:nvSpPr>
          <p:cNvPr id="3" name="TextBox 2">
            <a:extLst>
              <a:ext uri="{FF2B5EF4-FFF2-40B4-BE49-F238E27FC236}">
                <a16:creationId xmlns:a16="http://schemas.microsoft.com/office/drawing/2014/main" id="{2F839456-9B70-3BFB-A99D-05B024679F87}"/>
              </a:ext>
            </a:extLst>
          </p:cNvPr>
          <p:cNvSpPr txBox="1"/>
          <p:nvPr/>
        </p:nvSpPr>
        <p:spPr>
          <a:xfrm>
            <a:off x="8050925" y="584775"/>
            <a:ext cx="4141076" cy="2230739"/>
          </a:xfrm>
          <a:prstGeom prst="rect">
            <a:avLst/>
          </a:prstGeom>
          <a:noFill/>
        </p:spPr>
        <p:txBody>
          <a:bodyPr wrap="square" rtlCol="0">
            <a:spAutoFit/>
          </a:bodyPr>
          <a:lstStyle/>
          <a:p>
            <a:pPr>
              <a:lnSpc>
                <a:spcPct val="200000"/>
              </a:lnSpc>
            </a:pPr>
            <a:r>
              <a:rPr lang="en-US" dirty="0"/>
              <a:t>	The site you see here is just one of many Maya sites which were created in</a:t>
            </a:r>
          </a:p>
          <a:p>
            <a:pPr>
              <a:lnSpc>
                <a:spcPct val="200000"/>
              </a:lnSpc>
            </a:pPr>
            <a:r>
              <a:rPr lang="en-US" dirty="0"/>
              <a:t>Mesoamerica during the so-called Classic Period of their civilization.  </a:t>
            </a:r>
            <a:endParaRPr lang="en-CA" dirty="0"/>
          </a:p>
        </p:txBody>
      </p:sp>
    </p:spTree>
    <p:extLst>
      <p:ext uri="{BB962C8B-B14F-4D97-AF65-F5344CB8AC3E}">
        <p14:creationId xmlns:p14="http://schemas.microsoft.com/office/powerpoint/2010/main" val="3318353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284319" y="702387"/>
            <a:ext cx="5907681" cy="4993931"/>
          </a:xfrm>
          <a:prstGeom prst="rect">
            <a:avLst/>
          </a:prstGeom>
          <a:noFill/>
        </p:spPr>
        <p:txBody>
          <a:bodyPr wrap="square" rtlCol="0">
            <a:spAutoFit/>
          </a:bodyPr>
          <a:lstStyle/>
          <a:p>
            <a:pPr>
              <a:lnSpc>
                <a:spcPct val="200000"/>
              </a:lnSpc>
            </a:pPr>
            <a:r>
              <a:rPr lang="en-CA" dirty="0">
                <a:latin typeface="Times New Roman" panose="02020603050405020304" pitchFamily="18" charset="0"/>
                <a:cs typeface="Times New Roman" panose="02020603050405020304" pitchFamily="18" charset="0"/>
              </a:rPr>
              <a:t>	Like many civilizations in Mesoamerica, the Mayans had a monarchy system to hierarchically organize society into six distinct groups: Kings and queens, council members and priests, nobles and elite warriors, merchants and craftsmen, commoners and workers, and lastly, slaves. </a:t>
            </a:r>
          </a:p>
          <a:p>
            <a:pPr>
              <a:lnSpc>
                <a:spcPct val="200000"/>
              </a:lnSpc>
            </a:pPr>
            <a:r>
              <a:rPr lang="en-CA" dirty="0">
                <a:latin typeface="Times New Roman" panose="02020603050405020304" pitchFamily="18" charset="0"/>
                <a:cs typeface="Times New Roman" panose="02020603050405020304" pitchFamily="18" charset="0"/>
              </a:rPr>
              <a:t>	For our purposes, our discussion will mainly include only the highest and lowest levels of the monarchy. Specifically, only kings, priests, warriors, and commoners are relevant to our discussion. </a:t>
            </a:r>
          </a:p>
        </p:txBody>
      </p:sp>
    </p:spTree>
    <p:extLst>
      <p:ext uri="{BB962C8B-B14F-4D97-AF65-F5344CB8AC3E}">
        <p14:creationId xmlns:p14="http://schemas.microsoft.com/office/powerpoint/2010/main" val="2343951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C1E5815-D54C-487F-A054-6D4930ADE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736F0DFD-0954-464F-BF12-DD2E6F6E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08496" y="0"/>
            <a:ext cx="1983504" cy="6858000"/>
          </a:xfrm>
          <a:custGeom>
            <a:avLst/>
            <a:gdLst>
              <a:gd name="connsiteX0" fmla="*/ 0 w 1983504"/>
              <a:gd name="connsiteY0" fmla="*/ 0 h 6858000"/>
              <a:gd name="connsiteX1" fmla="*/ 1376658 w 1983504"/>
              <a:gd name="connsiteY1" fmla="*/ 0 h 6858000"/>
              <a:gd name="connsiteX2" fmla="*/ 1690650 w 1983504"/>
              <a:gd name="connsiteY2" fmla="*/ 110269 h 6858000"/>
              <a:gd name="connsiteX3" fmla="*/ 1645361 w 1983504"/>
              <a:gd name="connsiteY3" fmla="*/ 135168 h 6858000"/>
              <a:gd name="connsiteX4" fmla="*/ 1373640 w 1983504"/>
              <a:gd name="connsiteY4" fmla="*/ 71141 h 6858000"/>
              <a:gd name="connsiteX5" fmla="*/ 1319295 w 1983504"/>
              <a:gd name="connsiteY5" fmla="*/ 88927 h 6858000"/>
              <a:gd name="connsiteX6" fmla="*/ 1346468 w 1983504"/>
              <a:gd name="connsiteY6" fmla="*/ 163625 h 6858000"/>
              <a:gd name="connsiteX7" fmla="*/ 1464213 w 1983504"/>
              <a:gd name="connsiteY7" fmla="*/ 192082 h 6858000"/>
              <a:gd name="connsiteX8" fmla="*/ 1648381 w 1983504"/>
              <a:gd name="connsiteY8" fmla="*/ 373491 h 6858000"/>
              <a:gd name="connsiteX9" fmla="*/ 1370620 w 1983504"/>
              <a:gd name="connsiteY9" fmla="*/ 352148 h 6858000"/>
              <a:gd name="connsiteX10" fmla="*/ 1322314 w 1983504"/>
              <a:gd name="connsiteY10" fmla="*/ 394834 h 6858000"/>
              <a:gd name="connsiteX11" fmla="*/ 1304199 w 1983504"/>
              <a:gd name="connsiteY11" fmla="*/ 451747 h 6858000"/>
              <a:gd name="connsiteX12" fmla="*/ 1222682 w 1983504"/>
              <a:gd name="connsiteY12" fmla="*/ 359262 h 6858000"/>
              <a:gd name="connsiteX13" fmla="*/ 1153242 w 1983504"/>
              <a:gd name="connsiteY13" fmla="*/ 334364 h 6858000"/>
              <a:gd name="connsiteX14" fmla="*/ 1132108 w 1983504"/>
              <a:gd name="connsiteY14" fmla="*/ 416176 h 6858000"/>
              <a:gd name="connsiteX15" fmla="*/ 1195509 w 1983504"/>
              <a:gd name="connsiteY15" fmla="*/ 505101 h 6858000"/>
              <a:gd name="connsiteX16" fmla="*/ 1364582 w 1983504"/>
              <a:gd name="connsiteY16" fmla="*/ 558458 h 6858000"/>
              <a:gd name="connsiteX17" fmla="*/ 1183434 w 1983504"/>
              <a:gd name="connsiteY17" fmla="*/ 558458 h 6858000"/>
              <a:gd name="connsiteX18" fmla="*/ 975114 w 1983504"/>
              <a:gd name="connsiteY18" fmla="*/ 522887 h 6858000"/>
              <a:gd name="connsiteX19" fmla="*/ 754716 w 1983504"/>
              <a:gd name="connsiteY19" fmla="*/ 533558 h 6858000"/>
              <a:gd name="connsiteX20" fmla="*/ 546395 w 1983504"/>
              <a:gd name="connsiteY20" fmla="*/ 462417 h 6858000"/>
              <a:gd name="connsiteX21" fmla="*/ 335056 w 1983504"/>
              <a:gd name="connsiteY21" fmla="*/ 465975 h 6858000"/>
              <a:gd name="connsiteX22" fmla="*/ 1270988 w 1983504"/>
              <a:gd name="connsiteY22" fmla="*/ 910606 h 6858000"/>
              <a:gd name="connsiteX23" fmla="*/ 1225701 w 1983504"/>
              <a:gd name="connsiteY23" fmla="*/ 921277 h 6858000"/>
              <a:gd name="connsiteX24" fmla="*/ 1165318 w 1983504"/>
              <a:gd name="connsiteY24" fmla="*/ 949734 h 6858000"/>
              <a:gd name="connsiteX25" fmla="*/ 1210606 w 1983504"/>
              <a:gd name="connsiteY25" fmla="*/ 1006647 h 6858000"/>
              <a:gd name="connsiteX26" fmla="*/ 1455156 w 1983504"/>
              <a:gd name="connsiteY26" fmla="*/ 1113358 h 6858000"/>
              <a:gd name="connsiteX27" fmla="*/ 1515538 w 1983504"/>
              <a:gd name="connsiteY27" fmla="*/ 1220069 h 6858000"/>
              <a:gd name="connsiteX28" fmla="*/ 1440060 w 1983504"/>
              <a:gd name="connsiteY28" fmla="*/ 1209399 h 6858000"/>
              <a:gd name="connsiteX29" fmla="*/ 1373640 w 1983504"/>
              <a:gd name="connsiteY29" fmla="*/ 1230741 h 6858000"/>
              <a:gd name="connsiteX30" fmla="*/ 1400810 w 1983504"/>
              <a:gd name="connsiteY30" fmla="*/ 1365909 h 6858000"/>
              <a:gd name="connsiteX31" fmla="*/ 1748012 w 1983504"/>
              <a:gd name="connsiteY31" fmla="*/ 1540204 h 6858000"/>
              <a:gd name="connsiteX32" fmla="*/ 1778203 w 1983504"/>
              <a:gd name="connsiteY32" fmla="*/ 1597117 h 6858000"/>
              <a:gd name="connsiteX33" fmla="*/ 1735936 w 1983504"/>
              <a:gd name="connsiteY33" fmla="*/ 1636245 h 6858000"/>
              <a:gd name="connsiteX34" fmla="*/ 1624228 w 1983504"/>
              <a:gd name="connsiteY34" fmla="*/ 1657587 h 6858000"/>
              <a:gd name="connsiteX35" fmla="*/ 1781223 w 1983504"/>
              <a:gd name="connsiteY35" fmla="*/ 1849668 h 6858000"/>
              <a:gd name="connsiteX36" fmla="*/ 1838587 w 1983504"/>
              <a:gd name="connsiteY36" fmla="*/ 1903025 h 6858000"/>
              <a:gd name="connsiteX37" fmla="*/ 1938218 w 1983504"/>
              <a:gd name="connsiteY37" fmla="*/ 1984836 h 6858000"/>
              <a:gd name="connsiteX38" fmla="*/ 1938218 w 1983504"/>
              <a:gd name="connsiteY38" fmla="*/ 2013292 h 6858000"/>
              <a:gd name="connsiteX39" fmla="*/ 1805376 w 1983504"/>
              <a:gd name="connsiteY39" fmla="*/ 2102219 h 6858000"/>
              <a:gd name="connsiteX40" fmla="*/ 1563844 w 1983504"/>
              <a:gd name="connsiteY40" fmla="*/ 2077320 h 6858000"/>
              <a:gd name="connsiteX41" fmla="*/ 1920104 w 1983504"/>
              <a:gd name="connsiteY41" fmla="*/ 2208931 h 6858000"/>
              <a:gd name="connsiteX42" fmla="*/ 766792 w 1983504"/>
              <a:gd name="connsiteY42" fmla="*/ 1892353 h 6858000"/>
              <a:gd name="connsiteX43" fmla="*/ 839252 w 1983504"/>
              <a:gd name="connsiteY43" fmla="*/ 1974165 h 6858000"/>
              <a:gd name="connsiteX44" fmla="*/ 1243816 w 1983504"/>
              <a:gd name="connsiteY44" fmla="*/ 2191146 h 6858000"/>
              <a:gd name="connsiteX45" fmla="*/ 1358543 w 1983504"/>
              <a:gd name="connsiteY45" fmla="*/ 2326314 h 6858000"/>
              <a:gd name="connsiteX46" fmla="*/ 1479310 w 1983504"/>
              <a:gd name="connsiteY46" fmla="*/ 2401012 h 6858000"/>
              <a:gd name="connsiteX47" fmla="*/ 1648381 w 1983504"/>
              <a:gd name="connsiteY47" fmla="*/ 2401012 h 6858000"/>
              <a:gd name="connsiteX48" fmla="*/ 1769146 w 1983504"/>
              <a:gd name="connsiteY48" fmla="*/ 2518395 h 6858000"/>
              <a:gd name="connsiteX49" fmla="*/ 1645361 w 1983504"/>
              <a:gd name="connsiteY49" fmla="*/ 2543294 h 6858000"/>
              <a:gd name="connsiteX50" fmla="*/ 1500444 w 1983504"/>
              <a:gd name="connsiteY50" fmla="*/ 2525509 h 6858000"/>
              <a:gd name="connsiteX51" fmla="*/ 1337410 w 1983504"/>
              <a:gd name="connsiteY51" fmla="*/ 2564636 h 6858000"/>
              <a:gd name="connsiteX52" fmla="*/ 1186452 w 1983504"/>
              <a:gd name="connsiteY52" fmla="*/ 2532623 h 6858000"/>
              <a:gd name="connsiteX53" fmla="*/ 1005304 w 1983504"/>
              <a:gd name="connsiteY53" fmla="*/ 2553965 h 6858000"/>
              <a:gd name="connsiteX54" fmla="*/ 947940 w 1983504"/>
              <a:gd name="connsiteY54" fmla="*/ 2692689 h 6858000"/>
              <a:gd name="connsiteX55" fmla="*/ 929826 w 1983504"/>
              <a:gd name="connsiteY55" fmla="*/ 2703362 h 6858000"/>
              <a:gd name="connsiteX56" fmla="*/ 594701 w 1983504"/>
              <a:gd name="connsiteY56" fmla="*/ 2923898 h 6858000"/>
              <a:gd name="connsiteX57" fmla="*/ 501108 w 1983504"/>
              <a:gd name="connsiteY57" fmla="*/ 2941684 h 6858000"/>
              <a:gd name="connsiteX58" fmla="*/ 1053610 w 1983504"/>
              <a:gd name="connsiteY58" fmla="*/ 3329402 h 6858000"/>
              <a:gd name="connsiteX59" fmla="*/ 682256 w 1983504"/>
              <a:gd name="connsiteY59" fmla="*/ 3229805 h 6858000"/>
              <a:gd name="connsiteX60" fmla="*/ 630932 w 1983504"/>
              <a:gd name="connsiteY60" fmla="*/ 3393429 h 6858000"/>
              <a:gd name="connsiteX61" fmla="*/ 806041 w 1983504"/>
              <a:gd name="connsiteY61" fmla="*/ 3539269 h 6858000"/>
              <a:gd name="connsiteX62" fmla="*/ 869444 w 1983504"/>
              <a:gd name="connsiteY62" fmla="*/ 3827390 h 6858000"/>
              <a:gd name="connsiteX63" fmla="*/ 839252 w 1983504"/>
              <a:gd name="connsiteY63" fmla="*/ 4090612 h 6858000"/>
              <a:gd name="connsiteX64" fmla="*/ 763774 w 1983504"/>
              <a:gd name="connsiteY64" fmla="*/ 4172424 h 6858000"/>
              <a:gd name="connsiteX65" fmla="*/ 655085 w 1983504"/>
              <a:gd name="connsiteY65" fmla="*/ 4321821 h 6858000"/>
              <a:gd name="connsiteX66" fmla="*/ 588662 w 1983504"/>
              <a:gd name="connsiteY66" fmla="*/ 4414305 h 6858000"/>
              <a:gd name="connsiteX67" fmla="*/ 356189 w 1983504"/>
              <a:gd name="connsiteY67" fmla="*/ 4378734 h 6858000"/>
              <a:gd name="connsiteX68" fmla="*/ 667160 w 1983504"/>
              <a:gd name="connsiteY68" fmla="*/ 4613499 h 6858000"/>
              <a:gd name="connsiteX69" fmla="*/ 416573 w 1983504"/>
              <a:gd name="connsiteY69" fmla="*/ 4585042 h 6858000"/>
              <a:gd name="connsiteX70" fmla="*/ 335056 w 1983504"/>
              <a:gd name="connsiteY70" fmla="*/ 4602828 h 6858000"/>
              <a:gd name="connsiteX71" fmla="*/ 380342 w 1983504"/>
              <a:gd name="connsiteY71" fmla="*/ 4677526 h 6858000"/>
              <a:gd name="connsiteX72" fmla="*/ 564510 w 1983504"/>
              <a:gd name="connsiteY72" fmla="*/ 4805580 h 6858000"/>
              <a:gd name="connsiteX73" fmla="*/ 944922 w 1983504"/>
              <a:gd name="connsiteY73" fmla="*/ 5154171 h 6858000"/>
              <a:gd name="connsiteX74" fmla="*/ 576586 w 1983504"/>
              <a:gd name="connsiteY74" fmla="*/ 4994104 h 6858000"/>
              <a:gd name="connsiteX75" fmla="*/ 963036 w 1983504"/>
              <a:gd name="connsiteY75" fmla="*/ 5353367 h 6858000"/>
              <a:gd name="connsiteX76" fmla="*/ 1047572 w 1983504"/>
              <a:gd name="connsiteY76" fmla="*/ 5474306 h 6858000"/>
              <a:gd name="connsiteX77" fmla="*/ 1222682 w 1983504"/>
              <a:gd name="connsiteY77" fmla="*/ 5769542 h 6858000"/>
              <a:gd name="connsiteX78" fmla="*/ 1213626 w 1983504"/>
              <a:gd name="connsiteY78" fmla="*/ 5801555 h 6858000"/>
              <a:gd name="connsiteX79" fmla="*/ 1014361 w 1983504"/>
              <a:gd name="connsiteY79" fmla="*/ 5755314 h 6858000"/>
              <a:gd name="connsiteX80" fmla="*/ 1274008 w 1983504"/>
              <a:gd name="connsiteY80" fmla="*/ 6004307 h 6858000"/>
              <a:gd name="connsiteX81" fmla="*/ 1542711 w 1983504"/>
              <a:gd name="connsiteY81" fmla="*/ 6196388 h 6858000"/>
              <a:gd name="connsiteX82" fmla="*/ 1352504 w 1983504"/>
              <a:gd name="connsiteY82" fmla="*/ 6167932 h 6858000"/>
              <a:gd name="connsiteX83" fmla="*/ 1089840 w 1983504"/>
              <a:gd name="connsiteY83" fmla="*/ 6057663 h 6858000"/>
              <a:gd name="connsiteX84" fmla="*/ 999266 w 1983504"/>
              <a:gd name="connsiteY84" fmla="*/ 6100347 h 6858000"/>
              <a:gd name="connsiteX85" fmla="*/ 1246836 w 1983504"/>
              <a:gd name="connsiteY85" fmla="*/ 6281757 h 6858000"/>
              <a:gd name="connsiteX86" fmla="*/ 1388735 w 1983504"/>
              <a:gd name="connsiteY86" fmla="*/ 6367127 h 6858000"/>
              <a:gd name="connsiteX87" fmla="*/ 1446099 w 1983504"/>
              <a:gd name="connsiteY87" fmla="*/ 6431153 h 6858000"/>
              <a:gd name="connsiteX88" fmla="*/ 1609132 w 1983504"/>
              <a:gd name="connsiteY88" fmla="*/ 6658805 h 6858000"/>
              <a:gd name="connsiteX89" fmla="*/ 1983504 w 1983504"/>
              <a:gd name="connsiteY89" fmla="*/ 6858000 h 6858000"/>
              <a:gd name="connsiteX90" fmla="*/ 0 w 1983504"/>
              <a:gd name="connsiteY9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983504" h="6858000">
                <a:moveTo>
                  <a:pt x="0" y="0"/>
                </a:moveTo>
                <a:lnTo>
                  <a:pt x="1376658" y="0"/>
                </a:lnTo>
                <a:cubicBezTo>
                  <a:pt x="1482328" y="35571"/>
                  <a:pt x="1584980" y="78255"/>
                  <a:pt x="1690650" y="110269"/>
                </a:cubicBezTo>
                <a:cubicBezTo>
                  <a:pt x="1675553" y="145839"/>
                  <a:pt x="1660458" y="138725"/>
                  <a:pt x="1645361" y="135168"/>
                </a:cubicBezTo>
                <a:cubicBezTo>
                  <a:pt x="1554788" y="120941"/>
                  <a:pt x="1461194" y="110269"/>
                  <a:pt x="1373640" y="71141"/>
                </a:cubicBezTo>
                <a:cubicBezTo>
                  <a:pt x="1352504" y="64027"/>
                  <a:pt x="1328352" y="64027"/>
                  <a:pt x="1319295" y="88927"/>
                </a:cubicBezTo>
                <a:cubicBezTo>
                  <a:pt x="1304199" y="124497"/>
                  <a:pt x="1325332" y="145839"/>
                  <a:pt x="1346468" y="163625"/>
                </a:cubicBezTo>
                <a:cubicBezTo>
                  <a:pt x="1382696" y="195638"/>
                  <a:pt x="1424964" y="188525"/>
                  <a:pt x="1464213" y="192082"/>
                </a:cubicBezTo>
                <a:cubicBezTo>
                  <a:pt x="1572902" y="209867"/>
                  <a:pt x="1624228" y="259665"/>
                  <a:pt x="1648381" y="373491"/>
                </a:cubicBezTo>
                <a:cubicBezTo>
                  <a:pt x="1554788" y="327250"/>
                  <a:pt x="1461194" y="384162"/>
                  <a:pt x="1370620" y="352148"/>
                </a:cubicBezTo>
                <a:cubicBezTo>
                  <a:pt x="1346468" y="345034"/>
                  <a:pt x="1310237" y="355706"/>
                  <a:pt x="1322314" y="394834"/>
                </a:cubicBezTo>
                <a:cubicBezTo>
                  <a:pt x="1334390" y="430405"/>
                  <a:pt x="1373640" y="458860"/>
                  <a:pt x="1304199" y="451747"/>
                </a:cubicBezTo>
                <a:cubicBezTo>
                  <a:pt x="1252873" y="448189"/>
                  <a:pt x="1237778" y="405504"/>
                  <a:pt x="1222682" y="359262"/>
                </a:cubicBezTo>
                <a:cubicBezTo>
                  <a:pt x="1210606" y="334364"/>
                  <a:pt x="1177395" y="320135"/>
                  <a:pt x="1153242" y="334364"/>
                </a:cubicBezTo>
                <a:cubicBezTo>
                  <a:pt x="1123051" y="348592"/>
                  <a:pt x="1132108" y="387720"/>
                  <a:pt x="1132108" y="416176"/>
                </a:cubicBezTo>
                <a:cubicBezTo>
                  <a:pt x="1129088" y="469532"/>
                  <a:pt x="1153242" y="494431"/>
                  <a:pt x="1195509" y="505101"/>
                </a:cubicBezTo>
                <a:cubicBezTo>
                  <a:pt x="1246836" y="519330"/>
                  <a:pt x="1298160" y="537116"/>
                  <a:pt x="1364582" y="558458"/>
                </a:cubicBezTo>
                <a:cubicBezTo>
                  <a:pt x="1292122" y="594028"/>
                  <a:pt x="1237778" y="586915"/>
                  <a:pt x="1183434" y="558458"/>
                </a:cubicBezTo>
                <a:cubicBezTo>
                  <a:pt x="1117012" y="526444"/>
                  <a:pt x="1029458" y="483759"/>
                  <a:pt x="975114" y="522887"/>
                </a:cubicBezTo>
                <a:cubicBezTo>
                  <a:pt x="893597" y="579800"/>
                  <a:pt x="827176" y="544229"/>
                  <a:pt x="754716" y="533558"/>
                </a:cubicBezTo>
                <a:cubicBezTo>
                  <a:pt x="603758" y="512216"/>
                  <a:pt x="697352" y="480203"/>
                  <a:pt x="546395" y="462417"/>
                </a:cubicBezTo>
                <a:cubicBezTo>
                  <a:pt x="486012" y="455303"/>
                  <a:pt x="422610" y="426847"/>
                  <a:pt x="335056" y="465975"/>
                </a:cubicBezTo>
                <a:cubicBezTo>
                  <a:pt x="730563" y="672284"/>
                  <a:pt x="917750" y="658055"/>
                  <a:pt x="1270988" y="910606"/>
                </a:cubicBezTo>
                <a:cubicBezTo>
                  <a:pt x="1255893" y="935506"/>
                  <a:pt x="1240798" y="924835"/>
                  <a:pt x="1225701" y="921277"/>
                </a:cubicBezTo>
                <a:cubicBezTo>
                  <a:pt x="1201548" y="917720"/>
                  <a:pt x="1171356" y="903491"/>
                  <a:pt x="1165318" y="949734"/>
                </a:cubicBezTo>
                <a:cubicBezTo>
                  <a:pt x="1162298" y="985305"/>
                  <a:pt x="1180415" y="1003089"/>
                  <a:pt x="1210606" y="1006647"/>
                </a:cubicBezTo>
                <a:cubicBezTo>
                  <a:pt x="1298160" y="1020875"/>
                  <a:pt x="1376658" y="1070674"/>
                  <a:pt x="1455156" y="1113358"/>
                </a:cubicBezTo>
                <a:cubicBezTo>
                  <a:pt x="1491385" y="1131144"/>
                  <a:pt x="1530634" y="1156043"/>
                  <a:pt x="1515538" y="1220069"/>
                </a:cubicBezTo>
                <a:cubicBezTo>
                  <a:pt x="1485348" y="1237855"/>
                  <a:pt x="1464213" y="1212955"/>
                  <a:pt x="1440060" y="1209399"/>
                </a:cubicBezTo>
                <a:cubicBezTo>
                  <a:pt x="1415907" y="1205842"/>
                  <a:pt x="1358543" y="1220069"/>
                  <a:pt x="1373640" y="1230741"/>
                </a:cubicBezTo>
                <a:cubicBezTo>
                  <a:pt x="1443080" y="1269868"/>
                  <a:pt x="1316276" y="1365909"/>
                  <a:pt x="1400810" y="1365909"/>
                </a:cubicBezTo>
                <a:cubicBezTo>
                  <a:pt x="1539691" y="1365909"/>
                  <a:pt x="1615170" y="1536647"/>
                  <a:pt x="1748012" y="1540204"/>
                </a:cubicBezTo>
                <a:cubicBezTo>
                  <a:pt x="1769146" y="1540204"/>
                  <a:pt x="1778203" y="1572219"/>
                  <a:pt x="1778203" y="1597117"/>
                </a:cubicBezTo>
                <a:cubicBezTo>
                  <a:pt x="1778203" y="1629132"/>
                  <a:pt x="1757070" y="1632688"/>
                  <a:pt x="1735936" y="1636245"/>
                </a:cubicBezTo>
                <a:cubicBezTo>
                  <a:pt x="1702725" y="1639802"/>
                  <a:pt x="1666496" y="1597117"/>
                  <a:pt x="1624228" y="1657587"/>
                </a:cubicBezTo>
                <a:cubicBezTo>
                  <a:pt x="1702725" y="1693158"/>
                  <a:pt x="1784242" y="1728729"/>
                  <a:pt x="1781223" y="1849668"/>
                </a:cubicBezTo>
                <a:cubicBezTo>
                  <a:pt x="1781223" y="1881683"/>
                  <a:pt x="1814434" y="1895910"/>
                  <a:pt x="1838587" y="1903025"/>
                </a:cubicBezTo>
                <a:cubicBezTo>
                  <a:pt x="1880854" y="1917252"/>
                  <a:pt x="1914065" y="1938595"/>
                  <a:pt x="1938218" y="1984836"/>
                </a:cubicBezTo>
                <a:cubicBezTo>
                  <a:pt x="1938218" y="1995507"/>
                  <a:pt x="1938218" y="2002622"/>
                  <a:pt x="1938218" y="2013292"/>
                </a:cubicBezTo>
                <a:cubicBezTo>
                  <a:pt x="1932180" y="2123562"/>
                  <a:pt x="1871798" y="2120004"/>
                  <a:pt x="1805376" y="2102219"/>
                </a:cubicBezTo>
                <a:cubicBezTo>
                  <a:pt x="1726878" y="2080877"/>
                  <a:pt x="1648381" y="2038192"/>
                  <a:pt x="1563844" y="2077320"/>
                </a:cubicBezTo>
                <a:cubicBezTo>
                  <a:pt x="1681592" y="2130676"/>
                  <a:pt x="1811414" y="2134233"/>
                  <a:pt x="1920104" y="2208931"/>
                </a:cubicBezTo>
                <a:cubicBezTo>
                  <a:pt x="1515538" y="2223159"/>
                  <a:pt x="1159280" y="1984836"/>
                  <a:pt x="766792" y="1892353"/>
                </a:cubicBezTo>
                <a:cubicBezTo>
                  <a:pt x="778869" y="1952823"/>
                  <a:pt x="812080" y="1967051"/>
                  <a:pt x="839252" y="1974165"/>
                </a:cubicBezTo>
                <a:cubicBezTo>
                  <a:pt x="984170" y="2020407"/>
                  <a:pt x="1110974" y="2112891"/>
                  <a:pt x="1243816" y="2191146"/>
                </a:cubicBezTo>
                <a:cubicBezTo>
                  <a:pt x="1298160" y="2223159"/>
                  <a:pt x="1337410" y="2258731"/>
                  <a:pt x="1358543" y="2326314"/>
                </a:cubicBezTo>
                <a:cubicBezTo>
                  <a:pt x="1376658" y="2390340"/>
                  <a:pt x="1412888" y="2418796"/>
                  <a:pt x="1479310" y="2401012"/>
                </a:cubicBezTo>
                <a:cubicBezTo>
                  <a:pt x="1533654" y="2386784"/>
                  <a:pt x="1591018" y="2393898"/>
                  <a:pt x="1648381" y="2401012"/>
                </a:cubicBezTo>
                <a:cubicBezTo>
                  <a:pt x="1711782" y="2408126"/>
                  <a:pt x="1784242" y="2479267"/>
                  <a:pt x="1769146" y="2518395"/>
                </a:cubicBezTo>
                <a:cubicBezTo>
                  <a:pt x="1738956" y="2582422"/>
                  <a:pt x="1687630" y="2550408"/>
                  <a:pt x="1645361" y="2543294"/>
                </a:cubicBezTo>
                <a:cubicBezTo>
                  <a:pt x="1594036" y="2536181"/>
                  <a:pt x="1500444" y="2518395"/>
                  <a:pt x="1500444" y="2525509"/>
                </a:cubicBezTo>
                <a:cubicBezTo>
                  <a:pt x="1467232" y="2685576"/>
                  <a:pt x="1391754" y="2564636"/>
                  <a:pt x="1337410" y="2564636"/>
                </a:cubicBezTo>
                <a:cubicBezTo>
                  <a:pt x="1286084" y="2564636"/>
                  <a:pt x="1234759" y="2546851"/>
                  <a:pt x="1186452" y="2532623"/>
                </a:cubicBezTo>
                <a:cubicBezTo>
                  <a:pt x="1123051" y="2514837"/>
                  <a:pt x="1065688" y="2546851"/>
                  <a:pt x="1005304" y="2553965"/>
                </a:cubicBezTo>
                <a:cubicBezTo>
                  <a:pt x="950960" y="2561080"/>
                  <a:pt x="981150" y="2653563"/>
                  <a:pt x="947940" y="2692689"/>
                </a:cubicBezTo>
                <a:cubicBezTo>
                  <a:pt x="941903" y="2703362"/>
                  <a:pt x="935864" y="2703362"/>
                  <a:pt x="929826" y="2703362"/>
                </a:cubicBezTo>
                <a:cubicBezTo>
                  <a:pt x="911711" y="2980812"/>
                  <a:pt x="594701" y="2913227"/>
                  <a:pt x="594701" y="2923898"/>
                </a:cubicBezTo>
                <a:cubicBezTo>
                  <a:pt x="567529" y="2941684"/>
                  <a:pt x="534318" y="2899000"/>
                  <a:pt x="501108" y="2941684"/>
                </a:cubicBezTo>
                <a:cubicBezTo>
                  <a:pt x="643007" y="3137322"/>
                  <a:pt x="860386" y="3183563"/>
                  <a:pt x="1053610" y="3329402"/>
                </a:cubicBezTo>
                <a:cubicBezTo>
                  <a:pt x="893597" y="3379202"/>
                  <a:pt x="800002" y="3208463"/>
                  <a:pt x="682256" y="3229805"/>
                </a:cubicBezTo>
                <a:cubicBezTo>
                  <a:pt x="624893" y="3283162"/>
                  <a:pt x="796984" y="3368530"/>
                  <a:pt x="630932" y="3393429"/>
                </a:cubicBezTo>
                <a:cubicBezTo>
                  <a:pt x="703390" y="3439672"/>
                  <a:pt x="754716" y="3485914"/>
                  <a:pt x="806041" y="3539269"/>
                </a:cubicBezTo>
                <a:cubicBezTo>
                  <a:pt x="893597" y="3635309"/>
                  <a:pt x="911711" y="3699337"/>
                  <a:pt x="869444" y="3827390"/>
                </a:cubicBezTo>
                <a:cubicBezTo>
                  <a:pt x="842270" y="3912759"/>
                  <a:pt x="803022" y="3991015"/>
                  <a:pt x="839252" y="4090612"/>
                </a:cubicBezTo>
                <a:cubicBezTo>
                  <a:pt x="863405" y="4158196"/>
                  <a:pt x="854347" y="4204438"/>
                  <a:pt x="763774" y="4172424"/>
                </a:cubicBezTo>
                <a:cubicBezTo>
                  <a:pt x="667160" y="4140411"/>
                  <a:pt x="630932" y="4200882"/>
                  <a:pt x="655085" y="4321821"/>
                </a:cubicBezTo>
                <a:cubicBezTo>
                  <a:pt x="670179" y="4400076"/>
                  <a:pt x="655085" y="4424975"/>
                  <a:pt x="588662" y="4414305"/>
                </a:cubicBezTo>
                <a:cubicBezTo>
                  <a:pt x="516204" y="4403633"/>
                  <a:pt x="446764" y="4353835"/>
                  <a:pt x="356189" y="4378734"/>
                </a:cubicBezTo>
                <a:cubicBezTo>
                  <a:pt x="428648" y="4521016"/>
                  <a:pt x="582626" y="4478331"/>
                  <a:pt x="667160" y="4613499"/>
                </a:cubicBezTo>
                <a:cubicBezTo>
                  <a:pt x="567529" y="4613499"/>
                  <a:pt x="489031" y="4613499"/>
                  <a:pt x="416573" y="4585042"/>
                </a:cubicBezTo>
                <a:cubicBezTo>
                  <a:pt x="386381" y="4574373"/>
                  <a:pt x="353170" y="4560144"/>
                  <a:pt x="335056" y="4602828"/>
                </a:cubicBezTo>
                <a:cubicBezTo>
                  <a:pt x="313920" y="4652628"/>
                  <a:pt x="356189" y="4670412"/>
                  <a:pt x="380342" y="4677526"/>
                </a:cubicBezTo>
                <a:cubicBezTo>
                  <a:pt x="449784" y="4702425"/>
                  <a:pt x="504126" y="4759339"/>
                  <a:pt x="564510" y="4805580"/>
                </a:cubicBezTo>
                <a:cubicBezTo>
                  <a:pt x="694332" y="4905177"/>
                  <a:pt x="836233" y="4990547"/>
                  <a:pt x="944922" y="5154171"/>
                </a:cubicBezTo>
                <a:cubicBezTo>
                  <a:pt x="809060" y="5111487"/>
                  <a:pt x="706410" y="5011889"/>
                  <a:pt x="576586" y="4994104"/>
                </a:cubicBezTo>
                <a:cubicBezTo>
                  <a:pt x="688296" y="5143500"/>
                  <a:pt x="830194" y="5243097"/>
                  <a:pt x="963036" y="5353367"/>
                </a:cubicBezTo>
                <a:cubicBezTo>
                  <a:pt x="1002286" y="5385379"/>
                  <a:pt x="1041534" y="5406721"/>
                  <a:pt x="1047572" y="5474306"/>
                </a:cubicBezTo>
                <a:cubicBezTo>
                  <a:pt x="1065688" y="5605917"/>
                  <a:pt x="1113992" y="5712629"/>
                  <a:pt x="1222682" y="5769542"/>
                </a:cubicBezTo>
                <a:cubicBezTo>
                  <a:pt x="1222682" y="5769542"/>
                  <a:pt x="1216644" y="5790884"/>
                  <a:pt x="1213626" y="5801555"/>
                </a:cubicBezTo>
                <a:cubicBezTo>
                  <a:pt x="1147203" y="5805112"/>
                  <a:pt x="1095878" y="5726858"/>
                  <a:pt x="1014361" y="5755314"/>
                </a:cubicBezTo>
                <a:cubicBezTo>
                  <a:pt x="1095878" y="5862025"/>
                  <a:pt x="1162298" y="5954508"/>
                  <a:pt x="1274008" y="6004307"/>
                </a:cubicBezTo>
                <a:cubicBezTo>
                  <a:pt x="1364582" y="6043434"/>
                  <a:pt x="1476290" y="6068335"/>
                  <a:pt x="1542711" y="6196388"/>
                </a:cubicBezTo>
                <a:cubicBezTo>
                  <a:pt x="1467232" y="6221287"/>
                  <a:pt x="1409868" y="6189274"/>
                  <a:pt x="1352504" y="6167932"/>
                </a:cubicBezTo>
                <a:cubicBezTo>
                  <a:pt x="1264950" y="6132361"/>
                  <a:pt x="1177395" y="6093234"/>
                  <a:pt x="1089840" y="6057663"/>
                </a:cubicBezTo>
                <a:cubicBezTo>
                  <a:pt x="1056628" y="6043434"/>
                  <a:pt x="1020400" y="6036320"/>
                  <a:pt x="999266" y="6100347"/>
                </a:cubicBezTo>
                <a:cubicBezTo>
                  <a:pt x="1110974" y="6114575"/>
                  <a:pt x="1177395" y="6199945"/>
                  <a:pt x="1246836" y="6281757"/>
                </a:cubicBezTo>
                <a:cubicBezTo>
                  <a:pt x="1286084" y="6327999"/>
                  <a:pt x="1319295" y="6388469"/>
                  <a:pt x="1388735" y="6367127"/>
                </a:cubicBezTo>
                <a:cubicBezTo>
                  <a:pt x="1424964" y="6356456"/>
                  <a:pt x="1449118" y="6388469"/>
                  <a:pt x="1446099" y="6431153"/>
                </a:cubicBezTo>
                <a:cubicBezTo>
                  <a:pt x="1431002" y="6580550"/>
                  <a:pt x="1518558" y="6630349"/>
                  <a:pt x="1609132" y="6658805"/>
                </a:cubicBezTo>
                <a:cubicBezTo>
                  <a:pt x="1741974" y="6701489"/>
                  <a:pt x="1859720" y="6786859"/>
                  <a:pt x="1983504" y="6858000"/>
                </a:cubicBez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238961" y="917870"/>
              <a:ext cx="276" cy="276"/>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232061" y="910970"/>
                <a:ext cx="13800" cy="138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5826993" y="802655"/>
            <a:ext cx="4056513" cy="3331938"/>
          </a:xfrm>
          <a:prstGeom prst="rect">
            <a:avLst/>
          </a:prstGeom>
          <a:noFill/>
        </p:spPr>
        <p:txBody>
          <a:bodyPr wrap="square" rtlCol="0">
            <a:spAutoFit/>
          </a:bodyPr>
          <a:lstStyle/>
          <a:p>
            <a:pPr defTabSz="694944">
              <a:lnSpc>
                <a:spcPct val="200000"/>
              </a:lnSpc>
              <a:spcAft>
                <a:spcPts val="600"/>
              </a:spcAft>
            </a:pPr>
            <a:r>
              <a:rPr lang="en-US" sz="1368" kern="1200" dirty="0">
                <a:solidFill>
                  <a:schemeClr val="tx1"/>
                </a:solidFill>
                <a:latin typeface="+mn-lt"/>
                <a:ea typeface="+mn-ea"/>
                <a:cs typeface="+mn-cs"/>
              </a:rPr>
              <a:t>	</a:t>
            </a:r>
            <a:r>
              <a:rPr lang="en-US" kern="1200" dirty="0">
                <a:solidFill>
                  <a:schemeClr val="tx1"/>
                </a:solidFill>
                <a:latin typeface="Times New Roman" panose="02020603050405020304" pitchFamily="18" charset="0"/>
                <a:cs typeface="Times New Roman" panose="02020603050405020304" pitchFamily="18" charset="0"/>
              </a:rPr>
              <a:t>Before we elaborate more on what factors led to the collapse of the Mayan civilization, we must first discuss the characteristics of the Maya civilization. More specifically, we will discuss their social structure and agricultural practices. </a:t>
            </a:r>
            <a:endParaRPr lang="en-US" dirty="0">
              <a:latin typeface="Times New Roman" panose="02020603050405020304" pitchFamily="18" charset="0"/>
              <a:cs typeface="Times New Roman" panose="02020603050405020304" pitchFamily="18" charset="0"/>
            </a:endParaRPr>
          </a:p>
        </p:txBody>
      </p:sp>
      <p:pic>
        <p:nvPicPr>
          <p:cNvPr id="4" name="Picture 3" descr="Rows of green plants">
            <a:extLst>
              <a:ext uri="{FF2B5EF4-FFF2-40B4-BE49-F238E27FC236}">
                <a16:creationId xmlns:a16="http://schemas.microsoft.com/office/drawing/2014/main" id="{428858C7-ACB3-D2E4-FB7E-E7632563243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3467" y="802655"/>
            <a:ext cx="4545041" cy="2557210"/>
          </a:xfrm>
          <a:prstGeom prst="rect">
            <a:avLst/>
          </a:prstGeom>
        </p:spPr>
      </p:pic>
      <p:pic>
        <p:nvPicPr>
          <p:cNvPr id="6" name="Picture 5" descr="Diagram&#10;&#10;Description automatically generated with medium confidence">
            <a:extLst>
              <a:ext uri="{FF2B5EF4-FFF2-40B4-BE49-F238E27FC236}">
                <a16:creationId xmlns:a16="http://schemas.microsoft.com/office/drawing/2014/main" id="{811EE9C7-EDDA-DEDE-18BD-A161D76D4DB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467" y="3359865"/>
            <a:ext cx="4300655" cy="2695481"/>
          </a:xfrm>
          <a:prstGeom prst="rect">
            <a:avLst/>
          </a:prstGeom>
        </p:spPr>
      </p:pic>
    </p:spTree>
    <p:extLst>
      <p:ext uri="{BB962C8B-B14F-4D97-AF65-F5344CB8AC3E}">
        <p14:creationId xmlns:p14="http://schemas.microsoft.com/office/powerpoint/2010/main" val="3188445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284319" y="702387"/>
            <a:ext cx="5907681" cy="2777940"/>
          </a:xfrm>
          <a:prstGeom prst="rect">
            <a:avLst/>
          </a:prstGeom>
          <a:noFill/>
        </p:spPr>
        <p:txBody>
          <a:bodyPr wrap="square" rtlCol="0">
            <a:spAutoFit/>
          </a:bodyPr>
          <a:lstStyle/>
          <a:p>
            <a:pPr>
              <a:lnSpc>
                <a:spcPct val="200000"/>
              </a:lnSpc>
            </a:pPr>
            <a:r>
              <a:rPr lang="en-CA" dirty="0">
                <a:latin typeface="Times New Roman" panose="02020603050405020304" pitchFamily="18" charset="0"/>
                <a:cs typeface="Times New Roman" panose="02020603050405020304" pitchFamily="18" charset="0"/>
              </a:rPr>
              <a:t>	Like many civilizations in Mesoamerica at that time, the Mayans had a monarchy system to hierarchically organize society into six distinct groups: Kings, council members and priests, nobles and elite warriors, merchants and craftsmen, commoners and workers, and lastly, slaves. </a:t>
            </a:r>
          </a:p>
        </p:txBody>
      </p:sp>
    </p:spTree>
    <p:extLst>
      <p:ext uri="{BB962C8B-B14F-4D97-AF65-F5344CB8AC3E}">
        <p14:creationId xmlns:p14="http://schemas.microsoft.com/office/powerpoint/2010/main" val="1216030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096000" y="150427"/>
            <a:ext cx="5963342" cy="5547929"/>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Although a monarchy system at its core, the Maya civilization had one noble family ruling over each city. The position of king was completely hereditary, meaning the son of a king could be the only individual appointed king. Larger cities often had kings which controlled smaller ones immediately around them. Because of their absolute power, kings were considered sacred ruler who was believed to a descendant of a god. Eventually, the king was replaced if there was evidence that they lost favour with the gods.</a:t>
            </a:r>
          </a:p>
        </p:txBody>
      </p:sp>
    </p:spTree>
    <p:extLst>
      <p:ext uri="{BB962C8B-B14F-4D97-AF65-F5344CB8AC3E}">
        <p14:creationId xmlns:p14="http://schemas.microsoft.com/office/powerpoint/2010/main" val="37867320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096000" y="150427"/>
            <a:ext cx="5963342" cy="5547929"/>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At the bottom of the hierarchy were the commoners, equivalent to lower- or working-class people of today. Because the Maya civilization depended so heavily on agriculture for food and trade, commoners were farmers for the entirety of the growing season, and builders of cities and sites when not farming. *Continue talk about commoners, and warriors, regardless of social rank, what diet mainly consisted of, and how droughts and unfavourable climate conditions lead to the death of many commoners and farms* </a:t>
            </a:r>
          </a:p>
        </p:txBody>
      </p:sp>
    </p:spTree>
    <p:extLst>
      <p:ext uri="{BB962C8B-B14F-4D97-AF65-F5344CB8AC3E}">
        <p14:creationId xmlns:p14="http://schemas.microsoft.com/office/powerpoint/2010/main" val="2446533789"/>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096000" y="150427"/>
            <a:ext cx="5963342" cy="6101927"/>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Immediately below kings were council members and priests. Because religion was well-grounded in Maya activities, priests were behind only kings in their social rankings, and considered the </a:t>
            </a:r>
            <a:r>
              <a:rPr lang="en-CA" i="1" dirty="0">
                <a:latin typeface="Times New Roman" panose="02020603050405020304" pitchFamily="18" charset="0"/>
                <a:cs typeface="Times New Roman" panose="02020603050405020304" pitchFamily="18" charset="0"/>
              </a:rPr>
              <a:t>keepers of knowledge</a:t>
            </a:r>
            <a:r>
              <a:rPr lang="en-CA" dirty="0">
                <a:latin typeface="Times New Roman" panose="02020603050405020304" pitchFamily="18" charset="0"/>
                <a:cs typeface="Times New Roman" panose="02020603050405020304" pitchFamily="18" charset="0"/>
              </a:rPr>
              <a:t>, those who were highly educated in religion, linguistics, mathematics, astronomy, astrology, and history. More importantly, they studied the complex Maya calendar and advised on when to plant crops for optimal harvest. Priests hosted regular religious ceremonies, with offerings or even a sacrifice, to communicate with the gods and interpret the gods’ will. </a:t>
            </a:r>
          </a:p>
        </p:txBody>
      </p:sp>
    </p:spTree>
    <p:extLst>
      <p:ext uri="{BB962C8B-B14F-4D97-AF65-F5344CB8AC3E}">
        <p14:creationId xmlns:p14="http://schemas.microsoft.com/office/powerpoint/2010/main" val="1880494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228658" y="741326"/>
            <a:ext cx="596334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Now that we are finished discussing some prerequisite knowledge of the ancient Maya civilization, our focus will pivot back to The Terminal Classic Period. As mentioned earlier, a multitude of factors contributed to the downfall of the Maya civilization. Our focus will be on the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10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centuries, as that is when the Maya civilization experienced a significant decline. Our discussion will involve the contributions of military losses, the collapse of trade routes, too-large populations, and the loss of vegetation. </a:t>
            </a:r>
            <a:endParaRPr lang="en-CA" dirty="0">
              <a:latin typeface="Times New Roman" panose="02020603050405020304" pitchFamily="18" charset="0"/>
              <a:cs typeface="Times New Roman" panose="02020603050405020304" pitchFamily="18" charset="0"/>
            </a:endParaRPr>
          </a:p>
        </p:txBody>
      </p:sp>
      <p:pic>
        <p:nvPicPr>
          <p:cNvPr id="4" name="Picture 3" descr="A picture containing outdoor, sky&#10;&#10;Description automatically generated">
            <a:extLst>
              <a:ext uri="{FF2B5EF4-FFF2-40B4-BE49-F238E27FC236}">
                <a16:creationId xmlns:a16="http://schemas.microsoft.com/office/drawing/2014/main" id="{A6829D32-CE77-B066-773F-2FF010FB61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68745"/>
            <a:ext cx="6326508" cy="5702088"/>
          </a:xfrm>
          <a:prstGeom prst="rect">
            <a:avLst/>
          </a:prstGeom>
        </p:spPr>
      </p:pic>
    </p:spTree>
    <p:extLst>
      <p:ext uri="{BB962C8B-B14F-4D97-AF65-F5344CB8AC3E}">
        <p14:creationId xmlns:p14="http://schemas.microsoft.com/office/powerpoint/2010/main" val="37932465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551006"/>
            <a:ext cx="5865492" cy="6101927"/>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As our first discussion point, we will consider the collapse of trade routes. Building on our earlier discussion about the southern and northern Maya lowlands, archeological evidence in the 20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21</a:t>
            </a:r>
            <a:r>
              <a:rPr lang="en-US" baseline="30000" dirty="0">
                <a:latin typeface="Times New Roman" panose="02020603050405020304" pitchFamily="18" charset="0"/>
                <a:cs typeface="Times New Roman" panose="02020603050405020304" pitchFamily="18" charset="0"/>
              </a:rPr>
              <a:t>st</a:t>
            </a:r>
            <a:r>
              <a:rPr lang="en-US" dirty="0">
                <a:latin typeface="Times New Roman" panose="02020603050405020304" pitchFamily="18" charset="0"/>
                <a:cs typeface="Times New Roman" panose="02020603050405020304" pitchFamily="18" charset="0"/>
              </a:rPr>
              <a:t> centuries uncovered sites of pottery and stone tools in the Maya lowlands, dating back to the Classic Period. Analysis of these tools and sediment revealed trade networks in these areas, where the Maya would exchange exotic goods and obsidian, their main tool material. As seen in the diagram, elaborate trade networks were established over inland water bodies.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1463538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487943"/>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Because the main material resource used by the Maya for tools and power procurement by Maya elites, researchers at the University of Illinois traced the movement of obsidian through sediment analysis. They discovered the trade of obsidian and other materials declined as trade routes were shifted from inland river networks to coastal networks. As inland trade centers decreased, the reliance on coastal trade networks increased, depriving many key Maya inland cities and sites of needed resources.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1322803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487943"/>
            <a:ext cx="5865492" cy="3885936"/>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When augmented by unfavourable climate conditions causing a linear decrease in both precipitation and available natural resources, inland cities and sites were starved of the materials they needed. Maya rulers and priests used obsidian to procure power and respect, often establishing relationships by sending gifts of obsidian and believed by many to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140833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399392"/>
            <a:ext cx="6096000" cy="5938345"/>
          </a:xfrm>
        </p:spPr>
      </p:pic>
      <p:sp>
        <p:nvSpPr>
          <p:cNvPr id="2" name="TextBox 1">
            <a:extLst>
              <a:ext uri="{FF2B5EF4-FFF2-40B4-BE49-F238E27FC236}">
                <a16:creationId xmlns:a16="http://schemas.microsoft.com/office/drawing/2014/main" id="{E52D6F49-69A1-F923-DD9C-D0F692E170B4}"/>
              </a:ext>
            </a:extLst>
          </p:cNvPr>
          <p:cNvSpPr txBox="1"/>
          <p:nvPr/>
        </p:nvSpPr>
        <p:spPr>
          <a:xfrm>
            <a:off x="6232634" y="1078461"/>
            <a:ext cx="5959366" cy="4247317"/>
          </a:xfrm>
          <a:prstGeom prst="rect">
            <a:avLst/>
          </a:prstGeom>
          <a:noFill/>
        </p:spPr>
        <p:txBody>
          <a:bodyPr wrap="square" rtlCol="0">
            <a:spAutoFit/>
          </a:bodyPr>
          <a:lstStyle/>
          <a:p>
            <a:pPr>
              <a:lnSpc>
                <a:spcPct val="200000"/>
              </a:lnSpc>
            </a:pPr>
            <a:r>
              <a:rPr lang="en-CA"/>
              <a:t>	</a:t>
            </a:r>
            <a:r>
              <a:rPr lang="en-CA" sz="1800"/>
              <a:t>From approximately 1800 B.C. to 1050 A.D., the Maya civilization was one of </a:t>
            </a:r>
            <a:r>
              <a:rPr lang="en-US" sz="1800"/>
              <a:t>Mesoamerica's most dominant indigenous societies</a:t>
            </a:r>
            <a:r>
              <a:rPr lang="en-CA" sz="1800"/>
              <a:t>. Located south of modern-day Mexico and north of modern-day South America, the Maya utilized both agricultural techniques and hunter-gatherer techniques and were centred around the Gulf of Mexico and the Caribbean Sea. </a:t>
            </a:r>
          </a:p>
          <a:p>
            <a:endParaRPr lang="en-CA" dirty="0"/>
          </a:p>
        </p:txBody>
      </p:sp>
    </p:spTree>
    <p:extLst>
      <p:ext uri="{BB962C8B-B14F-4D97-AF65-F5344CB8AC3E}">
        <p14:creationId xmlns:p14="http://schemas.microsoft.com/office/powerpoint/2010/main" val="24924798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487943"/>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Because the main material resource used by the Maya for tools and power procurement by Maya elites, researchers at the University of Illinois traced the movement of obsidian through Mesoamerica during the 8</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10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centuries. They discovered the trade of obsidian and other materials declined as trade routes were shifted from inland river networks to coastal networks. As inland trade centers decreased, the reliance on coastal trade networks increased, depriving many key Maya inland cities and sites of resources.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25267160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Continuing our discussion, we will dissect how warfare was a significant contributing factor. By the 8</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century, the Maya developed a highly sophisticated civilization with advanced systems of agriculture, writing, art, and literature. Mostly, these systems were rooted in powerful city-states such as Tikal (Cyan), Calakmul (Black), and Palenque (Purple), all of which competed for control of resources and territory.  However, archeological evidence suggests conflicts such as the above may have a deeper meaning.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
        <p:nvSpPr>
          <p:cNvPr id="4" name="Oval 3">
            <a:extLst>
              <a:ext uri="{FF2B5EF4-FFF2-40B4-BE49-F238E27FC236}">
                <a16:creationId xmlns:a16="http://schemas.microsoft.com/office/drawing/2014/main" id="{50419D06-0AF0-5F66-D848-5E924963FFF0}"/>
              </a:ext>
            </a:extLst>
          </p:cNvPr>
          <p:cNvSpPr/>
          <p:nvPr/>
        </p:nvSpPr>
        <p:spPr>
          <a:xfrm>
            <a:off x="2879835" y="3005958"/>
            <a:ext cx="220717" cy="147145"/>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rgbClr val="00B050"/>
              </a:solidFill>
              <a:highlight>
                <a:srgbClr val="008000"/>
              </a:highlight>
            </a:endParaRPr>
          </a:p>
        </p:txBody>
      </p:sp>
      <p:sp>
        <p:nvSpPr>
          <p:cNvPr id="8" name="Arrow: Right 7">
            <a:extLst>
              <a:ext uri="{FF2B5EF4-FFF2-40B4-BE49-F238E27FC236}">
                <a16:creationId xmlns:a16="http://schemas.microsoft.com/office/drawing/2014/main" id="{7FC709D6-33A3-5895-247C-EC3778047373}"/>
              </a:ext>
            </a:extLst>
          </p:cNvPr>
          <p:cNvSpPr/>
          <p:nvPr/>
        </p:nvSpPr>
        <p:spPr>
          <a:xfrm rot="5400000">
            <a:off x="1522211" y="2740862"/>
            <a:ext cx="978408" cy="484632"/>
          </a:xfrm>
          <a:prstGeom prst="rightArrow">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Arrow: Right 9">
            <a:extLst>
              <a:ext uri="{FF2B5EF4-FFF2-40B4-BE49-F238E27FC236}">
                <a16:creationId xmlns:a16="http://schemas.microsoft.com/office/drawing/2014/main" id="{8B0AEE90-03BC-73AB-9838-65F4EBFACECD}"/>
              </a:ext>
            </a:extLst>
          </p:cNvPr>
          <p:cNvSpPr/>
          <p:nvPr/>
        </p:nvSpPr>
        <p:spPr>
          <a:xfrm rot="5400000">
            <a:off x="2500989" y="2243379"/>
            <a:ext cx="978408" cy="48463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highlight>
                <a:srgbClr val="000000"/>
              </a:highlight>
            </a:endParaRPr>
          </a:p>
        </p:txBody>
      </p:sp>
      <p:sp>
        <p:nvSpPr>
          <p:cNvPr id="11" name="Arrow: Right 10">
            <a:extLst>
              <a:ext uri="{FF2B5EF4-FFF2-40B4-BE49-F238E27FC236}">
                <a16:creationId xmlns:a16="http://schemas.microsoft.com/office/drawing/2014/main" id="{66D87488-6E2C-71D3-F8C3-1FD1CE1FCCB3}"/>
              </a:ext>
            </a:extLst>
          </p:cNvPr>
          <p:cNvSpPr/>
          <p:nvPr/>
        </p:nvSpPr>
        <p:spPr>
          <a:xfrm rot="5400000">
            <a:off x="2852366" y="2973378"/>
            <a:ext cx="978408" cy="484632"/>
          </a:xfrm>
          <a:prstGeom prst="right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highlight>
                <a:srgbClr val="000000"/>
              </a:highlight>
            </a:endParaRPr>
          </a:p>
        </p:txBody>
      </p:sp>
      <p:sp>
        <p:nvSpPr>
          <p:cNvPr id="5" name="Oval 4">
            <a:extLst>
              <a:ext uri="{FF2B5EF4-FFF2-40B4-BE49-F238E27FC236}">
                <a16:creationId xmlns:a16="http://schemas.microsoft.com/office/drawing/2014/main" id="{A664B53A-8350-05E3-B53C-4C72F1E2F891}"/>
              </a:ext>
            </a:extLst>
          </p:cNvPr>
          <p:cNvSpPr/>
          <p:nvPr/>
        </p:nvSpPr>
        <p:spPr>
          <a:xfrm>
            <a:off x="1898798" y="3496512"/>
            <a:ext cx="225234" cy="94918"/>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Oval 5">
            <a:extLst>
              <a:ext uri="{FF2B5EF4-FFF2-40B4-BE49-F238E27FC236}">
                <a16:creationId xmlns:a16="http://schemas.microsoft.com/office/drawing/2014/main" id="{34B6DB57-6DA5-F187-B2F3-D612418996EF}"/>
              </a:ext>
            </a:extLst>
          </p:cNvPr>
          <p:cNvSpPr/>
          <p:nvPr/>
        </p:nvSpPr>
        <p:spPr>
          <a:xfrm>
            <a:off x="3163326" y="3704898"/>
            <a:ext cx="311754" cy="814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863545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In late 20th-century and modern-day 21st-century studies, new archeological evidence has emerged suggesting that both internal and external military losses, revealed by evidence of mass killings, defensive structures, and burned buildings, suggest repeated military actions decimated the surrounding area. Additionally, studies have found clues of the Maya monarchy system breaking down, causing political instability and infighting as powerful rulers, nobles, and priests were disposed of.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Tree>
    <p:extLst>
      <p:ext uri="{BB962C8B-B14F-4D97-AF65-F5344CB8AC3E}">
        <p14:creationId xmlns:p14="http://schemas.microsoft.com/office/powerpoint/2010/main" val="34659087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4993931"/>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Archeological excavations conducted by researchers at the site of Dos </a:t>
            </a:r>
            <a:r>
              <a:rPr lang="en-US" dirty="0" err="1">
                <a:latin typeface="Times New Roman" panose="02020603050405020304" pitchFamily="18" charset="0"/>
                <a:cs typeface="Times New Roman" panose="02020603050405020304" pitchFamily="18" charset="0"/>
              </a:rPr>
              <a:t>Pilas</a:t>
            </a:r>
            <a:r>
              <a:rPr lang="en-US" dirty="0">
                <a:latin typeface="Times New Roman" panose="02020603050405020304" pitchFamily="18" charset="0"/>
                <a:cs typeface="Times New Roman" panose="02020603050405020304" pitchFamily="18" charset="0"/>
              </a:rPr>
              <a:t> (Red), located in modern-day Guatemala (Purple), revealed a series of hidden defense structures, including walls, towers, and moats, in various states of decay. Thus, the researchers proposed that the site was under attack by some foreign invaders. In addition, further evidence of mass killings and other acts of violence suggests the site was eventually overrun by enemy forces.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
        <p:nvSpPr>
          <p:cNvPr id="4" name="Oval 3">
            <a:extLst>
              <a:ext uri="{FF2B5EF4-FFF2-40B4-BE49-F238E27FC236}">
                <a16:creationId xmlns:a16="http://schemas.microsoft.com/office/drawing/2014/main" id="{FA5AF6A3-841B-6F48-6BCA-24C4406B6D70}"/>
              </a:ext>
            </a:extLst>
          </p:cNvPr>
          <p:cNvSpPr/>
          <p:nvPr/>
        </p:nvSpPr>
        <p:spPr>
          <a:xfrm>
            <a:off x="1986455" y="3949262"/>
            <a:ext cx="1870841" cy="1608083"/>
          </a:xfrm>
          <a:prstGeom prst="ellipse">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Oval 4">
            <a:extLst>
              <a:ext uri="{FF2B5EF4-FFF2-40B4-BE49-F238E27FC236}">
                <a16:creationId xmlns:a16="http://schemas.microsoft.com/office/drawing/2014/main" id="{0640BE98-795C-4647-99F8-269F5423DAF5}"/>
              </a:ext>
            </a:extLst>
          </p:cNvPr>
          <p:cNvSpPr/>
          <p:nvPr/>
        </p:nvSpPr>
        <p:spPr>
          <a:xfrm>
            <a:off x="2816773" y="4351283"/>
            <a:ext cx="126124" cy="13663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0305101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other Maya sites, including Tikal and Copan, similar archeological data has been compiled. At Tikal specifically, researchers found evidence of burned buildings and mass killings, facing the same situation as Dos </a:t>
            </a:r>
            <a:r>
              <a:rPr lang="en-US" dirty="0" err="1">
                <a:latin typeface="Times New Roman" panose="02020603050405020304" pitchFamily="18" charset="0"/>
                <a:cs typeface="Times New Roman" panose="02020603050405020304" pitchFamily="18" charset="0"/>
              </a:rPr>
              <a:t>Pilas</a:t>
            </a:r>
            <a:r>
              <a:rPr lang="en-US" dirty="0">
                <a:latin typeface="Times New Roman" panose="02020603050405020304" pitchFamily="18" charset="0"/>
                <a:cs typeface="Times New Roman" panose="02020603050405020304" pitchFamily="18" charset="0"/>
              </a:rPr>
              <a:t>. Copan has much more sinister data, however, with human remains found in a mass grave site. As these cities and sites were attacked and occupied by foreign invaders, many were forced to flee or were killed, leading to the mass abandonment of many inland and coastal sites and cities.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Tree>
    <p:extLst>
      <p:ext uri="{BB962C8B-B14F-4D97-AF65-F5344CB8AC3E}">
        <p14:creationId xmlns:p14="http://schemas.microsoft.com/office/powerpoint/2010/main" val="32835701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4993931"/>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As our last discussion point, we will switch our focus to how poor climate conditions, particularly harsh droughts in Mesoamerica in the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10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centuries, were the most significant factor in the collapse of the Maya civilization. Shown here on the slide is a hint as to what was particularly devastating for the Maya civilization. However, we must first discuss the agricultural practices of the Maya to fully appreciate the upcoming slides. </a:t>
            </a:r>
            <a:endParaRPr lang="en-CA" dirty="0">
              <a:latin typeface="Times New Roman" panose="02020603050405020304" pitchFamily="18" charset="0"/>
              <a:cs typeface="Times New Roman" panose="02020603050405020304" pitchFamily="18" charset="0"/>
            </a:endParaRPr>
          </a:p>
        </p:txBody>
      </p:sp>
      <p:pic>
        <p:nvPicPr>
          <p:cNvPr id="9" name="Picture 8" descr="A field of corn&#10;&#10;Description automatically generated with low confidence">
            <a:extLst>
              <a:ext uri="{FF2B5EF4-FFF2-40B4-BE49-F238E27FC236}">
                <a16:creationId xmlns:a16="http://schemas.microsoft.com/office/drawing/2014/main" id="{BA9DC4F7-7DD8-3329-9B8E-F3033BFDCE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498" y="301214"/>
            <a:ext cx="6718444" cy="6288771"/>
          </a:xfrm>
          <a:prstGeom prst="rect">
            <a:avLst/>
          </a:prstGeom>
        </p:spPr>
      </p:pic>
    </p:spTree>
    <p:extLst>
      <p:ext uri="{BB962C8B-B14F-4D97-AF65-F5344CB8AC3E}">
        <p14:creationId xmlns:p14="http://schemas.microsoft.com/office/powerpoint/2010/main" val="26925419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2777940"/>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Maya agriculture is traditionally highly adapted to the seasonal rhythms of regional precipitation, which means the Maya civilization depended on stable and predictable amounts of precipitation to have successful crop harvests. </a:t>
            </a:r>
          </a:p>
        </p:txBody>
      </p:sp>
      <p:pic>
        <p:nvPicPr>
          <p:cNvPr id="9" name="Picture 8" descr="A field of corn&#10;&#10;Description automatically generated with low confidence">
            <a:extLst>
              <a:ext uri="{FF2B5EF4-FFF2-40B4-BE49-F238E27FC236}">
                <a16:creationId xmlns:a16="http://schemas.microsoft.com/office/drawing/2014/main" id="{BA9DC4F7-7DD8-3329-9B8E-F3033BFDCE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498" y="301214"/>
            <a:ext cx="6718444" cy="6288771"/>
          </a:xfrm>
          <a:prstGeom prst="rect">
            <a:avLst/>
          </a:prstGeom>
        </p:spPr>
      </p:pic>
    </p:spTree>
    <p:extLst>
      <p:ext uri="{BB962C8B-B14F-4D97-AF65-F5344CB8AC3E}">
        <p14:creationId xmlns:p14="http://schemas.microsoft.com/office/powerpoint/2010/main" val="28473842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4993931"/>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Typically, the Maya lowlands circled in red were the locations where agriculture took place for many reasons: The soil was rich and fertile because of the dense vegetation and favourable climate; lakes and water sources were plentiful; wetlands were numerous and animals were plentiful. In the Maya lowlands, the main crop grown was Maize. Maize is a corn crop on which as much as 80% of the Mayans’ diet consisted. </a:t>
            </a:r>
          </a:p>
        </p:txBody>
      </p:sp>
      <p:pic>
        <p:nvPicPr>
          <p:cNvPr id="3" name="Content Placeholder 5" descr="Map&#10;&#10;Description automatically generated">
            <a:extLst>
              <a:ext uri="{FF2B5EF4-FFF2-40B4-BE49-F238E27FC236}">
                <a16:creationId xmlns:a16="http://schemas.microsoft.com/office/drawing/2014/main" id="{8A169F87-0E9C-436D-2B42-8910C018BDBB}"/>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10510" y="2814133"/>
            <a:ext cx="4151226" cy="4043867"/>
          </a:xfrm>
        </p:spPr>
      </p:pic>
      <p:sp>
        <p:nvSpPr>
          <p:cNvPr id="4" name="Oval 3">
            <a:extLst>
              <a:ext uri="{FF2B5EF4-FFF2-40B4-BE49-F238E27FC236}">
                <a16:creationId xmlns:a16="http://schemas.microsoft.com/office/drawing/2014/main" id="{751C073C-F9EF-2877-F012-BF097705C67D}"/>
              </a:ext>
            </a:extLst>
          </p:cNvPr>
          <p:cNvSpPr/>
          <p:nvPr/>
        </p:nvSpPr>
        <p:spPr>
          <a:xfrm>
            <a:off x="1176980" y="4646102"/>
            <a:ext cx="872358" cy="1023699"/>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 name="Oval 4">
            <a:extLst>
              <a:ext uri="{FF2B5EF4-FFF2-40B4-BE49-F238E27FC236}">
                <a16:creationId xmlns:a16="http://schemas.microsoft.com/office/drawing/2014/main" id="{19319ADF-D486-C772-02A4-5E28BED71A04}"/>
              </a:ext>
            </a:extLst>
          </p:cNvPr>
          <p:cNvSpPr/>
          <p:nvPr/>
        </p:nvSpPr>
        <p:spPr>
          <a:xfrm>
            <a:off x="1749973" y="2902939"/>
            <a:ext cx="1523133" cy="1578664"/>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6" name="Oval 5">
            <a:extLst>
              <a:ext uri="{FF2B5EF4-FFF2-40B4-BE49-F238E27FC236}">
                <a16:creationId xmlns:a16="http://schemas.microsoft.com/office/drawing/2014/main" id="{74D4948C-CFF5-F116-1029-C151E66F2043}"/>
              </a:ext>
            </a:extLst>
          </p:cNvPr>
          <p:cNvSpPr/>
          <p:nvPr/>
        </p:nvSpPr>
        <p:spPr>
          <a:xfrm>
            <a:off x="1917959" y="5565757"/>
            <a:ext cx="872358" cy="1023699"/>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11" name="Picture 10" descr="A picture containing indoor, corn&#10;&#10;Description automatically generated">
            <a:extLst>
              <a:ext uri="{FF2B5EF4-FFF2-40B4-BE49-F238E27FC236}">
                <a16:creationId xmlns:a16="http://schemas.microsoft.com/office/drawing/2014/main" id="{30422F0C-D469-E96A-CB43-3179D63A9EC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1223" y="151756"/>
            <a:ext cx="3619796" cy="2690715"/>
          </a:xfrm>
          <a:prstGeom prst="rect">
            <a:avLst/>
          </a:prstGeom>
        </p:spPr>
      </p:pic>
    </p:spTree>
    <p:extLst>
      <p:ext uri="{BB962C8B-B14F-4D97-AF65-F5344CB8AC3E}">
        <p14:creationId xmlns:p14="http://schemas.microsoft.com/office/powerpoint/2010/main" val="26908512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5547929"/>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In contrast to the Maya lowlands, regions ranging from 40 to 300 metres in elevation are referred to as the elevated interior region (EIR), encompassing the mountainous regions of the Maya highlands. These elevated regions were not used for agriculture or other significant cities and sites because of spare lakes and water sources, thin and infertile soil, seasonally-dependent surface drainage, and little-to-no groundwater combined with a low water table level.</a:t>
            </a:r>
          </a:p>
        </p:txBody>
      </p:sp>
    </p:spTree>
    <p:extLst>
      <p:ext uri="{BB962C8B-B14F-4D97-AF65-F5344CB8AC3E}">
        <p14:creationId xmlns:p14="http://schemas.microsoft.com/office/powerpoint/2010/main" val="14348710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5547929"/>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The Elevated Interior Region (EIR), known as the Maya highlands, was the center for all cultural development, religious practices, and great architectural structures. Maya royalty and elites had structures and palaces built here for religious purposes such as sacrificial burials as offerings to the gods, and for resource distribution purposes in the form of a trade route, where obsidian, jade, and other precious metals and commodities would be exchanged. </a:t>
            </a:r>
          </a:p>
        </p:txBody>
      </p:sp>
    </p:spTree>
    <p:extLst>
      <p:ext uri="{BB962C8B-B14F-4D97-AF65-F5344CB8AC3E}">
        <p14:creationId xmlns:p14="http://schemas.microsoft.com/office/powerpoint/2010/main" val="3728466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823690"/>
            <a:ext cx="6186469" cy="5000636"/>
          </a:xfrm>
        </p:spPr>
      </p:pic>
      <p:sp>
        <p:nvSpPr>
          <p:cNvPr id="4" name="Content Placeholder 3">
            <a:extLst>
              <a:ext uri="{FF2B5EF4-FFF2-40B4-BE49-F238E27FC236}">
                <a16:creationId xmlns:a16="http://schemas.microsoft.com/office/drawing/2014/main" id="{ADA678AB-B2F3-074B-5291-E72657E585F2}"/>
              </a:ext>
            </a:extLst>
          </p:cNvPr>
          <p:cNvSpPr>
            <a:spLocks noGrp="1"/>
          </p:cNvSpPr>
          <p:nvPr>
            <p:ph sz="half" idx="2"/>
          </p:nvPr>
        </p:nvSpPr>
        <p:spPr>
          <a:xfrm>
            <a:off x="6172200" y="823690"/>
            <a:ext cx="5181600" cy="5413565"/>
          </a:xfrm>
        </p:spPr>
        <p:txBody>
          <a:bodyPr>
            <a:normAutofit/>
          </a:bodyPr>
          <a:lstStyle/>
          <a:p>
            <a:pPr marL="0" indent="0">
              <a:buNone/>
            </a:pPr>
            <a:endParaRPr lang="en-US" sz="1600" dirty="0"/>
          </a:p>
          <a:p>
            <a:pPr marL="0" indent="0" defTabSz="360000">
              <a:lnSpc>
                <a:spcPct val="200000"/>
              </a:lnSpc>
              <a:spcBef>
                <a:spcPts val="600"/>
              </a:spcBef>
              <a:buNone/>
            </a:pPr>
            <a:r>
              <a:rPr lang="en-CA" sz="1600" dirty="0"/>
              <a:t>	The Maya lived in three areas with distinct cultural and environmental differences, the first of which was The Northern Maya Lowlands. They were located primarily in the Yucatán Peninsula, near the Yucatán Maya, marked on the map in a red circle. </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80080" y="141787"/>
                <a:ext cx="18000" cy="18000"/>
              </a:xfrm>
              <a:prstGeom prst="rect">
                <a:avLst/>
              </a:prstGeom>
            </p:spPr>
          </p:pic>
        </mc:Fallback>
      </mc:AlternateContent>
      <p:sp>
        <p:nvSpPr>
          <p:cNvPr id="3" name="Oval 2">
            <a:extLst>
              <a:ext uri="{FF2B5EF4-FFF2-40B4-BE49-F238E27FC236}">
                <a16:creationId xmlns:a16="http://schemas.microsoft.com/office/drawing/2014/main" id="{B99EF775-5AD9-699B-41E5-B28AD0DEB17A}"/>
              </a:ext>
            </a:extLst>
          </p:cNvPr>
          <p:cNvSpPr/>
          <p:nvPr/>
        </p:nvSpPr>
        <p:spPr>
          <a:xfrm>
            <a:off x="2508309" y="899450"/>
            <a:ext cx="2416030" cy="214758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rgbClr val="FF0000"/>
              </a:solidFill>
            </a:endParaRPr>
          </a:p>
        </p:txBody>
      </p:sp>
    </p:spTree>
    <p:extLst>
      <p:ext uri="{BB962C8B-B14F-4D97-AF65-F5344CB8AC3E}">
        <p14:creationId xmlns:p14="http://schemas.microsoft.com/office/powerpoint/2010/main" val="40080016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3885936"/>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Although flourishing, the lowland Maya was subject to many natural disasters, most notably frequent hurricane strikes and forest fires. These natural disasters decimated large areas of the dense forest and vegetation covering the Maya lowlands, killed animals, and contaminated both stagnant and flowing water sources.</a:t>
            </a:r>
          </a:p>
        </p:txBody>
      </p:sp>
    </p:spTree>
    <p:extLst>
      <p:ext uri="{BB962C8B-B14F-4D97-AF65-F5344CB8AC3E}">
        <p14:creationId xmlns:p14="http://schemas.microsoft.com/office/powerpoint/2010/main" val="36306481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Sediment analysis from the archaeological evidence of excavations of various coasts revealed drastic climate change occurring in the latter half of the first millennium A.D., particularly after 800 A.D. Hastened by Maya’s clearcutting techniques and alteration of wetlands and forests, climate conditions gradually worsened. Immediately before this, however, from 500 A.D. to 700 A.D., there was a population boom which exceeded the carrying capacity of the environment.  </a:t>
            </a:r>
          </a:p>
        </p:txBody>
      </p:sp>
    </p:spTree>
    <p:extLst>
      <p:ext uri="{BB962C8B-B14F-4D97-AF65-F5344CB8AC3E}">
        <p14:creationId xmlns:p14="http://schemas.microsoft.com/office/powerpoint/2010/main" val="2786647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4993931"/>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Gradually worsening climate conditions resulted in very inconsistent seasonal precipitation. Further sediment analysis showed a century-long decline in rainfall, intermixed with intense multiple-year droughts around 810, 860, and 910 A.D. These major dry events were particularly deadly for the corn crop Maize, which was very sensitive to dry soil, and which made up at least 80% of the Maya diet. </a:t>
            </a:r>
          </a:p>
        </p:txBody>
      </p:sp>
    </p:spTree>
    <p:extLst>
      <p:ext uri="{BB962C8B-B14F-4D97-AF65-F5344CB8AC3E}">
        <p14:creationId xmlns:p14="http://schemas.microsoft.com/office/powerpoint/2010/main" val="13923051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6101927"/>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Previously, we mentioned how Maya elites, specifically priests, were individuals who were praised for acting as a mediator between Earth and the Heavens. Because the Maya civilization had religion as a fundamental societal construct, Maya elites believed in offering a human sacrifice to Heaven’s gods to keep favourable climate conditions. The basis of specific practices performed was based on widely held Maya beliefs about life, death, supernatural beings, and cosmology. </a:t>
            </a:r>
          </a:p>
        </p:txBody>
      </p:sp>
    </p:spTree>
    <p:extLst>
      <p:ext uri="{BB962C8B-B14F-4D97-AF65-F5344CB8AC3E}">
        <p14:creationId xmlns:p14="http://schemas.microsoft.com/office/powerpoint/2010/main" val="20504552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487944"/>
            <a:ext cx="5454568" cy="4993931"/>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Because of the unfavourable climate conditions and gradually waning natural resource base, the Maya citizens began losing faith in the Maya elites, specifically, the priests. The Maya believed their situation was because they had fallen out of favour with the gods and were being punished. Because the Maya leadership controlled the resources, they distributed less amongst the Maya citizens because of a small resource base. </a:t>
            </a:r>
          </a:p>
        </p:txBody>
      </p:sp>
    </p:spTree>
    <p:extLst>
      <p:ext uri="{BB962C8B-B14F-4D97-AF65-F5344CB8AC3E}">
        <p14:creationId xmlns:p14="http://schemas.microsoft.com/office/powerpoint/2010/main" val="31428281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096000" y="466922"/>
            <a:ext cx="6096000" cy="3331938"/>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As a result, conflicts between the Maya elites and citizens weakened the Maya, resulting in the subsequent fall of the Classic Maya kings in the late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century A.D., when in Mesoamerica, kingship was discredited and crumbled, shown as a scapegoat model which is bound to always fail. </a:t>
            </a:r>
          </a:p>
        </p:txBody>
      </p:sp>
    </p:spTree>
    <p:extLst>
      <p:ext uri="{BB962C8B-B14F-4D97-AF65-F5344CB8AC3E}">
        <p14:creationId xmlns:p14="http://schemas.microsoft.com/office/powerpoint/2010/main" val="8216163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508964"/>
            <a:ext cx="5454568" cy="56194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5321135B-BBAB-B7E7-6036-609AA81909E6}"/>
              </a:ext>
            </a:extLst>
          </p:cNvPr>
          <p:cNvSpPr txBox="1"/>
          <p:nvPr/>
        </p:nvSpPr>
        <p:spPr>
          <a:xfrm>
            <a:off x="6096000" y="324298"/>
            <a:ext cx="6096000" cy="4993931"/>
          </a:xfrm>
          <a:prstGeom prst="rect">
            <a:avLst/>
          </a:prstGeom>
          <a:noFill/>
        </p:spPr>
        <p:txBody>
          <a:bodyPr wrap="square" rtlCol="0">
            <a:spAutoFit/>
          </a:bodyPr>
          <a:lstStyle/>
          <a:p>
            <a:pPr>
              <a:lnSpc>
                <a:spcPct val="200000"/>
              </a:lnSpc>
            </a:pPr>
            <a:r>
              <a:rPr lang="en-US" dirty="0"/>
              <a:t>	</a:t>
            </a:r>
            <a:r>
              <a:rPr lang="en-US" dirty="0">
                <a:latin typeface="Times New Roman" panose="02020603050405020304" pitchFamily="18" charset="0"/>
                <a:cs typeface="Times New Roman" panose="02020603050405020304" pitchFamily="18" charset="0"/>
              </a:rPr>
              <a:t>For our final discussion point, we will consider how urban city development in the Northern and Southern Maya lowlands accelerated droughts in Mesoamerica. Recent 21st-century studies have shown that specific Maya urban centers, such as Tikal, had as many as 80,000 people at the tail-end of the Classic Period around 750 A.D. Although a major discovery of urban development in the Maya lowlands was the capacity to sustain large populations through long, dry seasons of little rainfall, the natural environment did not hold such a capacity. </a:t>
            </a: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85839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508964"/>
            <a:ext cx="5454568" cy="56194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5321135B-BBAB-B7E7-6036-609AA81909E6}"/>
              </a:ext>
            </a:extLst>
          </p:cNvPr>
          <p:cNvSpPr txBox="1"/>
          <p:nvPr/>
        </p:nvSpPr>
        <p:spPr>
          <a:xfrm>
            <a:off x="6096000" y="324298"/>
            <a:ext cx="6096000" cy="3885936"/>
          </a:xfrm>
          <a:prstGeom prst="rect">
            <a:avLst/>
          </a:prstGeom>
          <a:noFill/>
        </p:spPr>
        <p:txBody>
          <a:bodyPr wrap="square" rtlCol="0">
            <a:spAutoFit/>
          </a:bodyPr>
          <a:lstStyle/>
          <a:p>
            <a:pPr>
              <a:lnSpc>
                <a:spcPct val="200000"/>
              </a:lnSpc>
            </a:pPr>
            <a:r>
              <a:rPr lang="en-US" dirty="0">
                <a:latin typeface="Times New Roman" panose="02020603050405020304" pitchFamily="18" charset="0"/>
                <a:cs typeface="Times New Roman" panose="02020603050405020304" pitchFamily="18" charset="0"/>
              </a:rPr>
              <a:t>	The Maya constructed large water reservoirs as integral parts of society to have sufficient water for both agriculture and to sustain a population. Because a significant source of water was needed for any settlement, the Maya had to create several storage zones to support populations. These reservoirs brought with them elite-class individuals who sought to use water for social control.  </a:t>
            </a: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4640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508964"/>
            <a:ext cx="5454568" cy="56194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5321135B-BBAB-B7E7-6036-609AA81909E6}"/>
              </a:ext>
            </a:extLst>
          </p:cNvPr>
          <p:cNvSpPr txBox="1"/>
          <p:nvPr/>
        </p:nvSpPr>
        <p:spPr>
          <a:xfrm>
            <a:off x="6096000" y="324298"/>
            <a:ext cx="6096000" cy="4993931"/>
          </a:xfrm>
          <a:prstGeom prst="rect">
            <a:avLst/>
          </a:prstGeom>
          <a:noFill/>
        </p:spPr>
        <p:txBody>
          <a:bodyPr wrap="square" rtlCol="0">
            <a:spAutoFit/>
          </a:bodyPr>
          <a:lstStyle/>
          <a:p>
            <a:pPr>
              <a:lnSpc>
                <a:spcPct val="200000"/>
              </a:lnSpc>
            </a:pPr>
            <a:r>
              <a:rPr lang="en-US" dirty="0">
                <a:latin typeface="Times New Roman" panose="02020603050405020304" pitchFamily="18" charset="0"/>
                <a:cs typeface="Times New Roman" panose="02020603050405020304" pitchFamily="18" charset="0"/>
              </a:rPr>
              <a:t>	The Classic Period saw the abandonment of centers and cities in favour of communities with sufficient water resources. Unfortunately, this meant having to intensify the acquisition of food and other natural resources, using up the water resources faster than they could be replenished. Interestingly, despite the water crisis which plagued the Maya civilization during the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10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centuries, swamps and shallow lakes near cities were modified or drained to make way for intensive food production. </a:t>
            </a: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27990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508964"/>
            <a:ext cx="5454568" cy="56194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5321135B-BBAB-B7E7-6036-609AA81909E6}"/>
              </a:ext>
            </a:extLst>
          </p:cNvPr>
          <p:cNvSpPr txBox="1"/>
          <p:nvPr/>
        </p:nvSpPr>
        <p:spPr>
          <a:xfrm>
            <a:off x="6096000" y="324298"/>
            <a:ext cx="6096000" cy="3885936"/>
          </a:xfrm>
          <a:prstGeom prst="rect">
            <a:avLst/>
          </a:prstGeom>
          <a:noFill/>
        </p:spPr>
        <p:txBody>
          <a:bodyPr wrap="square" rtlCol="0">
            <a:spAutoFit/>
          </a:bodyPr>
          <a:lstStyle/>
          <a:p>
            <a:pPr>
              <a:lnSpc>
                <a:spcPct val="200000"/>
              </a:lnSpc>
            </a:pPr>
            <a:r>
              <a:rPr lang="en-US" dirty="0">
                <a:latin typeface="Times New Roman" panose="02020603050405020304" pitchFamily="18" charset="0"/>
                <a:cs typeface="Times New Roman" panose="02020603050405020304" pitchFamily="18" charset="0"/>
              </a:rPr>
              <a:t>	Early lowland Maya cities such as Mirador and </a:t>
            </a:r>
            <a:r>
              <a:rPr lang="en-US" dirty="0" err="1">
                <a:latin typeface="Times New Roman" panose="02020603050405020304" pitchFamily="18" charset="0"/>
                <a:cs typeface="Times New Roman" panose="02020603050405020304" pitchFamily="18" charset="0"/>
              </a:rPr>
              <a:t>Nakbe</a:t>
            </a:r>
            <a:r>
              <a:rPr lang="en-US" dirty="0">
                <a:latin typeface="Times New Roman" panose="02020603050405020304" pitchFamily="18" charset="0"/>
                <a:cs typeface="Times New Roman" panose="02020603050405020304" pitchFamily="18" charset="0"/>
              </a:rPr>
              <a:t> were abandoned exclusively because of extremely low water levels. However, some cities such as Rio Azul and </a:t>
            </a:r>
            <a:r>
              <a:rPr lang="en-US" dirty="0" err="1">
                <a:latin typeface="Times New Roman" panose="02020603050405020304" pitchFamily="18" charset="0"/>
                <a:cs typeface="Times New Roman" panose="02020603050405020304" pitchFamily="18" charset="0"/>
              </a:rPr>
              <a:t>Siebal</a:t>
            </a:r>
            <a:r>
              <a:rPr lang="en-US" dirty="0">
                <a:latin typeface="Times New Roman" panose="02020603050405020304" pitchFamily="18" charset="0"/>
                <a:cs typeface="Times New Roman" panose="02020603050405020304" pitchFamily="18" charset="0"/>
              </a:rPr>
              <a:t> were abandoned because of political and military disarray, particularly when the mismanagement of resources by Maya elites and the lack of environmental preservation led to poor climate conditions.  </a:t>
            </a: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51296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823690"/>
            <a:ext cx="6186469" cy="5000636"/>
          </a:xfrm>
        </p:spPr>
      </p:pic>
      <p:sp>
        <p:nvSpPr>
          <p:cNvPr id="4" name="Content Placeholder 3">
            <a:extLst>
              <a:ext uri="{FF2B5EF4-FFF2-40B4-BE49-F238E27FC236}">
                <a16:creationId xmlns:a16="http://schemas.microsoft.com/office/drawing/2014/main" id="{ADA678AB-B2F3-074B-5291-E72657E585F2}"/>
              </a:ext>
            </a:extLst>
          </p:cNvPr>
          <p:cNvSpPr>
            <a:spLocks noGrp="1"/>
          </p:cNvSpPr>
          <p:nvPr>
            <p:ph sz="half" idx="2"/>
          </p:nvPr>
        </p:nvSpPr>
        <p:spPr>
          <a:xfrm>
            <a:off x="6172200" y="823690"/>
            <a:ext cx="5181600" cy="5413565"/>
          </a:xfrm>
        </p:spPr>
        <p:txBody>
          <a:bodyPr>
            <a:normAutofit/>
          </a:bodyPr>
          <a:lstStyle/>
          <a:p>
            <a:pPr marL="0" indent="0">
              <a:buNone/>
            </a:pPr>
            <a:endParaRPr lang="en-US" sz="1600" dirty="0"/>
          </a:p>
          <a:p>
            <a:pPr marL="0" indent="0" defTabSz="360000">
              <a:lnSpc>
                <a:spcPct val="200000"/>
              </a:lnSpc>
              <a:spcBef>
                <a:spcPts val="600"/>
              </a:spcBef>
              <a:buNone/>
            </a:pPr>
            <a:r>
              <a:rPr lang="en-CA" sz="1600" dirty="0"/>
              <a:t>	The next area is known as the Southern Lowlands, mainly in the Peten district of northern Guatemala and adjacent portions of Mexico, Belize and western Honduras, marked on the map in a blue circle. </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5" name="Oval 4">
            <a:extLst>
              <a:ext uri="{FF2B5EF4-FFF2-40B4-BE49-F238E27FC236}">
                <a16:creationId xmlns:a16="http://schemas.microsoft.com/office/drawing/2014/main" id="{AC25B447-826D-6A22-9B3D-3DA233CA3EF6}"/>
              </a:ext>
            </a:extLst>
          </p:cNvPr>
          <p:cNvSpPr/>
          <p:nvPr/>
        </p:nvSpPr>
        <p:spPr>
          <a:xfrm>
            <a:off x="1488408" y="2835479"/>
            <a:ext cx="1758132" cy="1486302"/>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7" name="Oval 6">
            <a:extLst>
              <a:ext uri="{FF2B5EF4-FFF2-40B4-BE49-F238E27FC236}">
                <a16:creationId xmlns:a16="http://schemas.microsoft.com/office/drawing/2014/main" id="{3D440B8E-0857-77E7-954A-C5CF053BE608}"/>
              </a:ext>
            </a:extLst>
          </p:cNvPr>
          <p:cNvSpPr/>
          <p:nvPr/>
        </p:nvSpPr>
        <p:spPr>
          <a:xfrm>
            <a:off x="2986481" y="3947878"/>
            <a:ext cx="1300293" cy="139661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7245843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508964"/>
            <a:ext cx="5454568" cy="56194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5321135B-BBAB-B7E7-6036-609AA81909E6}"/>
              </a:ext>
            </a:extLst>
          </p:cNvPr>
          <p:cNvSpPr txBox="1"/>
          <p:nvPr/>
        </p:nvSpPr>
        <p:spPr>
          <a:xfrm>
            <a:off x="6096000" y="324298"/>
            <a:ext cx="6096000" cy="4993931"/>
          </a:xfrm>
          <a:prstGeom prst="rect">
            <a:avLst/>
          </a:prstGeom>
          <a:noFill/>
        </p:spPr>
        <p:txBody>
          <a:bodyPr wrap="square" rtlCol="0">
            <a:spAutoFit/>
          </a:bodyPr>
          <a:lstStyle/>
          <a:p>
            <a:pPr>
              <a:lnSpc>
                <a:spcPct val="200000"/>
              </a:lnSpc>
            </a:pPr>
            <a:r>
              <a:rPr lang="en-US" dirty="0">
                <a:latin typeface="Times New Roman" panose="02020603050405020304" pitchFamily="18" charset="0"/>
                <a:cs typeface="Times New Roman" panose="02020603050405020304" pitchFamily="18" charset="0"/>
              </a:rPr>
              <a:t>	In conclusion, the Maya in Mesoamerica inflicted onto themselves long periods of extreme droughts and poor climate for many reasons, ranging from the short-sightedness of the Maya rulers to the Maya’ increasing reliance on urban cities and centers that could not sustain large populations. Internal conflicts weakened the Maya civilization enough to be devastated by external invasions, and the breakdown of trading networks and subsequent abandonment of inland cities for larger urban cities led to the beginning of </a:t>
            </a:r>
            <a:r>
              <a:rPr lang="en-US">
                <a:latin typeface="Times New Roman" panose="02020603050405020304" pitchFamily="18" charset="0"/>
                <a:cs typeface="Times New Roman" panose="02020603050405020304" pitchFamily="18" charset="0"/>
              </a:rPr>
              <a:t>the end. </a:t>
            </a: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9338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823690"/>
            <a:ext cx="6186469" cy="5000636"/>
          </a:xfrm>
        </p:spPr>
      </p:pic>
      <p:sp>
        <p:nvSpPr>
          <p:cNvPr id="4" name="Content Placeholder 3">
            <a:extLst>
              <a:ext uri="{FF2B5EF4-FFF2-40B4-BE49-F238E27FC236}">
                <a16:creationId xmlns:a16="http://schemas.microsoft.com/office/drawing/2014/main" id="{ADA678AB-B2F3-074B-5291-E72657E585F2}"/>
              </a:ext>
            </a:extLst>
          </p:cNvPr>
          <p:cNvSpPr>
            <a:spLocks noGrp="1"/>
          </p:cNvSpPr>
          <p:nvPr>
            <p:ph sz="half" idx="2"/>
          </p:nvPr>
        </p:nvSpPr>
        <p:spPr>
          <a:xfrm>
            <a:off x="6172200" y="823690"/>
            <a:ext cx="5181600" cy="5413565"/>
          </a:xfrm>
        </p:spPr>
        <p:txBody>
          <a:bodyPr>
            <a:normAutofit/>
          </a:bodyPr>
          <a:lstStyle/>
          <a:p>
            <a:pPr marL="0" indent="0">
              <a:buNone/>
            </a:pPr>
            <a:endParaRPr lang="en-US" sz="1600" dirty="0"/>
          </a:p>
          <a:p>
            <a:pPr marL="0" indent="0" defTabSz="360000">
              <a:lnSpc>
                <a:spcPct val="200000"/>
              </a:lnSpc>
              <a:spcBef>
                <a:spcPts val="600"/>
              </a:spcBef>
              <a:buNone/>
            </a:pPr>
            <a:r>
              <a:rPr lang="en-CA" sz="1600" dirty="0"/>
              <a:t>	The third and final area, the Southern Highlands, was in the mountainous region of southern Guatemala,  seen here in the black circle. </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7" name="Oval 6">
            <a:extLst>
              <a:ext uri="{FF2B5EF4-FFF2-40B4-BE49-F238E27FC236}">
                <a16:creationId xmlns:a16="http://schemas.microsoft.com/office/drawing/2014/main" id="{DB5E267D-D6B5-6933-451F-214694C95AAC}"/>
              </a:ext>
            </a:extLst>
          </p:cNvPr>
          <p:cNvSpPr/>
          <p:nvPr/>
        </p:nvSpPr>
        <p:spPr>
          <a:xfrm>
            <a:off x="1426128" y="4152551"/>
            <a:ext cx="1367405" cy="1332555"/>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8686334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19" name="TextBox 18">
            <a:extLst>
              <a:ext uri="{FF2B5EF4-FFF2-40B4-BE49-F238E27FC236}">
                <a16:creationId xmlns:a16="http://schemas.microsoft.com/office/drawing/2014/main" id="{6FEA0CBB-FF36-6E81-A766-04570F5D400B}"/>
              </a:ext>
            </a:extLst>
          </p:cNvPr>
          <p:cNvSpPr txBox="1"/>
          <p:nvPr/>
        </p:nvSpPr>
        <p:spPr>
          <a:xfrm>
            <a:off x="0" y="0"/>
            <a:ext cx="12192000" cy="1384995"/>
          </a:xfrm>
          <a:prstGeom prst="rect">
            <a:avLst/>
          </a:prstGeom>
          <a:noFill/>
        </p:spPr>
        <p:txBody>
          <a:bodyPr wrap="square" rtlCol="0">
            <a:spAutoFit/>
          </a:bodyPr>
          <a:lstStyle/>
          <a:p>
            <a:r>
              <a:rPr lang="en-US" sz="2400" dirty="0"/>
              <a:t>The Maya civilization occupied Mesoamerica in the three previously-mentioned areas in 3 distinct time periods:</a:t>
            </a:r>
          </a:p>
          <a:p>
            <a:endParaRPr lang="en-US" dirty="0"/>
          </a:p>
          <a:p>
            <a:endParaRPr lang="en-CA" dirty="0"/>
          </a:p>
        </p:txBody>
      </p:sp>
      <p:sp>
        <p:nvSpPr>
          <p:cNvPr id="23" name="Rectangle: Rounded Corners 22">
            <a:extLst>
              <a:ext uri="{FF2B5EF4-FFF2-40B4-BE49-F238E27FC236}">
                <a16:creationId xmlns:a16="http://schemas.microsoft.com/office/drawing/2014/main" id="{DD314855-DA69-7EB2-3E5F-C1277BA70B3F}"/>
              </a:ext>
            </a:extLst>
          </p:cNvPr>
          <p:cNvSpPr/>
          <p:nvPr/>
        </p:nvSpPr>
        <p:spPr>
          <a:xfrm>
            <a:off x="75500" y="1217215"/>
            <a:ext cx="6744749" cy="13831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Preclassic Period (1800 B.C. – 250 A.D.). </a:t>
            </a:r>
            <a:endParaRPr lang="en-CA" sz="2400" b="1" dirty="0"/>
          </a:p>
        </p:txBody>
      </p:sp>
      <p:sp>
        <p:nvSpPr>
          <p:cNvPr id="24" name="TextBox 23">
            <a:extLst>
              <a:ext uri="{FF2B5EF4-FFF2-40B4-BE49-F238E27FC236}">
                <a16:creationId xmlns:a16="http://schemas.microsoft.com/office/drawing/2014/main" id="{0A8E9643-E02A-7D89-F787-5A3FE84FA99A}"/>
              </a:ext>
            </a:extLst>
          </p:cNvPr>
          <p:cNvSpPr txBox="1"/>
          <p:nvPr/>
        </p:nvSpPr>
        <p:spPr>
          <a:xfrm>
            <a:off x="6895749" y="1384995"/>
            <a:ext cx="5296251" cy="3338735"/>
          </a:xfrm>
          <a:prstGeom prst="rect">
            <a:avLst/>
          </a:prstGeom>
          <a:noFill/>
        </p:spPr>
        <p:txBody>
          <a:bodyPr wrap="square" rtlCol="0">
            <a:spAutoFit/>
          </a:bodyPr>
          <a:lstStyle/>
          <a:p>
            <a:pPr>
              <a:lnSpc>
                <a:spcPct val="200000"/>
              </a:lnSpc>
            </a:pPr>
            <a:r>
              <a:rPr lang="en-US" dirty="0"/>
              <a:t>	During the Preclassic Period, the Maya civilization’s citizens</a:t>
            </a:r>
            <a:r>
              <a:rPr lang="en-CA" dirty="0"/>
              <a:t> began establishing themselves in Mesoamerica as a hybrid agricultural hunter-gatherer society. Additionally, the construction of cities, sites, and architectural works such as the Mayan pyramids began. </a:t>
            </a:r>
          </a:p>
        </p:txBody>
      </p:sp>
    </p:spTree>
    <p:extLst>
      <p:ext uri="{BB962C8B-B14F-4D97-AF65-F5344CB8AC3E}">
        <p14:creationId xmlns:p14="http://schemas.microsoft.com/office/powerpoint/2010/main" val="2269944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3" name="Rectangle: Rounded Corners 22">
            <a:extLst>
              <a:ext uri="{FF2B5EF4-FFF2-40B4-BE49-F238E27FC236}">
                <a16:creationId xmlns:a16="http://schemas.microsoft.com/office/drawing/2014/main" id="{DD314855-DA69-7EB2-3E5F-C1277BA70B3F}"/>
              </a:ext>
            </a:extLst>
          </p:cNvPr>
          <p:cNvSpPr/>
          <p:nvPr/>
        </p:nvSpPr>
        <p:spPr>
          <a:xfrm>
            <a:off x="75500" y="1217215"/>
            <a:ext cx="6744749" cy="13831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Preclassic Period (1800 B.C. – 250 A.D.). </a:t>
            </a:r>
            <a:endParaRPr lang="en-CA" sz="2400" b="1" dirty="0"/>
          </a:p>
        </p:txBody>
      </p:sp>
      <p:sp>
        <p:nvSpPr>
          <p:cNvPr id="24" name="TextBox 23">
            <a:extLst>
              <a:ext uri="{FF2B5EF4-FFF2-40B4-BE49-F238E27FC236}">
                <a16:creationId xmlns:a16="http://schemas.microsoft.com/office/drawing/2014/main" id="{0A8E9643-E02A-7D89-F787-5A3FE84FA99A}"/>
              </a:ext>
            </a:extLst>
          </p:cNvPr>
          <p:cNvSpPr txBox="1"/>
          <p:nvPr/>
        </p:nvSpPr>
        <p:spPr>
          <a:xfrm>
            <a:off x="6895748" y="258530"/>
            <a:ext cx="5296251" cy="6662721"/>
          </a:xfrm>
          <a:prstGeom prst="rect">
            <a:avLst/>
          </a:prstGeom>
          <a:noFill/>
        </p:spPr>
        <p:txBody>
          <a:bodyPr wrap="square" rtlCol="0">
            <a:spAutoFit/>
          </a:bodyPr>
          <a:lstStyle/>
          <a:p>
            <a:pPr>
              <a:lnSpc>
                <a:spcPct val="200000"/>
              </a:lnSpc>
            </a:pPr>
            <a:r>
              <a:rPr lang="en-US" dirty="0"/>
              <a:t>	The Classic Period is when the Maya civilization was at its ‘prime’: ideal climate conditions and surplus resources led to population booms and the establishment of trading networks, alliances and military victories led to territorial expansion, and developments in cultural and religious beliefs. Additionally, because of the large population boom, the population of skilled workers increased dramatically, leading to the completion of many architectural and technological marvels in the fields of architecture, mathematics, linguistics, language, and astronomy. </a:t>
            </a:r>
            <a:endParaRPr lang="en-CA" dirty="0"/>
          </a:p>
        </p:txBody>
      </p:sp>
      <p:sp>
        <p:nvSpPr>
          <p:cNvPr id="3" name="Rectangle: Rounded Corners 2">
            <a:extLst>
              <a:ext uri="{FF2B5EF4-FFF2-40B4-BE49-F238E27FC236}">
                <a16:creationId xmlns:a16="http://schemas.microsoft.com/office/drawing/2014/main" id="{012A8BD9-65A0-7B56-460C-65A4E40CEE73}"/>
              </a:ext>
            </a:extLst>
          </p:cNvPr>
          <p:cNvSpPr/>
          <p:nvPr/>
        </p:nvSpPr>
        <p:spPr>
          <a:xfrm>
            <a:off x="75499" y="2737402"/>
            <a:ext cx="6744749" cy="1383195"/>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Classic Period (250 A.D. – 800 A.D.).</a:t>
            </a:r>
            <a:endParaRPr lang="en-CA" sz="2400" b="1" dirty="0"/>
          </a:p>
        </p:txBody>
      </p:sp>
    </p:spTree>
    <p:extLst>
      <p:ext uri="{BB962C8B-B14F-4D97-AF65-F5344CB8AC3E}">
        <p14:creationId xmlns:p14="http://schemas.microsoft.com/office/powerpoint/2010/main" val="4155481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3" name="Rectangle: Rounded Corners 22">
            <a:extLst>
              <a:ext uri="{FF2B5EF4-FFF2-40B4-BE49-F238E27FC236}">
                <a16:creationId xmlns:a16="http://schemas.microsoft.com/office/drawing/2014/main" id="{DD314855-DA69-7EB2-3E5F-C1277BA70B3F}"/>
              </a:ext>
            </a:extLst>
          </p:cNvPr>
          <p:cNvSpPr/>
          <p:nvPr/>
        </p:nvSpPr>
        <p:spPr>
          <a:xfrm>
            <a:off x="75500" y="1217215"/>
            <a:ext cx="6744749" cy="13831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Preclassic Period (1800 B.C. – 250 A.D.). </a:t>
            </a:r>
            <a:endParaRPr lang="en-CA" sz="2400" b="1" dirty="0"/>
          </a:p>
        </p:txBody>
      </p:sp>
      <p:sp>
        <p:nvSpPr>
          <p:cNvPr id="24" name="TextBox 23">
            <a:extLst>
              <a:ext uri="{FF2B5EF4-FFF2-40B4-BE49-F238E27FC236}">
                <a16:creationId xmlns:a16="http://schemas.microsoft.com/office/drawing/2014/main" id="{0A8E9643-E02A-7D89-F787-5A3FE84FA99A}"/>
              </a:ext>
            </a:extLst>
          </p:cNvPr>
          <p:cNvSpPr txBox="1"/>
          <p:nvPr/>
        </p:nvSpPr>
        <p:spPr>
          <a:xfrm>
            <a:off x="6820248" y="150427"/>
            <a:ext cx="5296251" cy="6108724"/>
          </a:xfrm>
          <a:prstGeom prst="rect">
            <a:avLst/>
          </a:prstGeom>
          <a:noFill/>
        </p:spPr>
        <p:txBody>
          <a:bodyPr wrap="square" rtlCol="0">
            <a:spAutoFit/>
          </a:bodyPr>
          <a:lstStyle/>
          <a:p>
            <a:pPr>
              <a:lnSpc>
                <a:spcPct val="200000"/>
              </a:lnSpc>
            </a:pPr>
            <a:r>
              <a:rPr lang="en-US" dirty="0"/>
              <a:t>	And lastly is the period on which this presentation will be mainly focusing: The Terminal Classic Period. Directly contrasting The Classic Period, The Terminal Classic Period was a period of sharp decline and eventual collapse of the Maya civilization. Many cities and sites were abandoned because of volcanic activity, poor climate conditions, military losses, or simple abandonment. Large-scale droughts devastated agriculture, local vegetation, and water reserves, and the loss of able workers straining the already waning </a:t>
            </a:r>
            <a:r>
              <a:rPr lang="en-US"/>
              <a:t>available resources. </a:t>
            </a:r>
            <a:endParaRPr lang="en-US" dirty="0"/>
          </a:p>
        </p:txBody>
      </p:sp>
      <p:sp>
        <p:nvSpPr>
          <p:cNvPr id="3" name="Rectangle: Rounded Corners 2">
            <a:extLst>
              <a:ext uri="{FF2B5EF4-FFF2-40B4-BE49-F238E27FC236}">
                <a16:creationId xmlns:a16="http://schemas.microsoft.com/office/drawing/2014/main" id="{012A8BD9-65A0-7B56-460C-65A4E40CEE73}"/>
              </a:ext>
            </a:extLst>
          </p:cNvPr>
          <p:cNvSpPr/>
          <p:nvPr/>
        </p:nvSpPr>
        <p:spPr>
          <a:xfrm>
            <a:off x="75499" y="2737402"/>
            <a:ext cx="6744749" cy="1383195"/>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Classic Period (250 A.D. – 800 A.D.).</a:t>
            </a:r>
            <a:endParaRPr lang="en-CA" sz="2400" b="1" dirty="0"/>
          </a:p>
        </p:txBody>
      </p:sp>
      <p:sp>
        <p:nvSpPr>
          <p:cNvPr id="4" name="Rectangle: Rounded Corners 3">
            <a:extLst>
              <a:ext uri="{FF2B5EF4-FFF2-40B4-BE49-F238E27FC236}">
                <a16:creationId xmlns:a16="http://schemas.microsoft.com/office/drawing/2014/main" id="{AC3346CF-8565-AE08-76BC-35A7A44BCC75}"/>
              </a:ext>
            </a:extLst>
          </p:cNvPr>
          <p:cNvSpPr/>
          <p:nvPr/>
        </p:nvSpPr>
        <p:spPr>
          <a:xfrm>
            <a:off x="75499" y="4257590"/>
            <a:ext cx="6744749" cy="138319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00"/>
                </a:solidFill>
              </a:rPr>
              <a:t>The Terminal Classic Period (800 A.D. – 1050 A.D.). </a:t>
            </a:r>
            <a:endParaRPr lang="en-CA" sz="2400" b="1" dirty="0">
              <a:solidFill>
                <a:srgbClr val="FFFF00"/>
              </a:solidFill>
            </a:endParaRPr>
          </a:p>
        </p:txBody>
      </p:sp>
      <p:sp>
        <p:nvSpPr>
          <p:cNvPr id="5" name="TextBox 4">
            <a:extLst>
              <a:ext uri="{FF2B5EF4-FFF2-40B4-BE49-F238E27FC236}">
                <a16:creationId xmlns:a16="http://schemas.microsoft.com/office/drawing/2014/main" id="{315B9284-D82C-FCFF-893D-44AC75676F07}"/>
              </a:ext>
            </a:extLst>
          </p:cNvPr>
          <p:cNvSpPr txBox="1"/>
          <p:nvPr/>
        </p:nvSpPr>
        <p:spPr>
          <a:xfrm>
            <a:off x="75499" y="5777778"/>
            <a:ext cx="5384807" cy="369332"/>
          </a:xfrm>
          <a:prstGeom prst="rect">
            <a:avLst/>
          </a:prstGeom>
          <a:noFill/>
        </p:spPr>
        <p:txBody>
          <a:bodyPr wrap="none" rtlCol="0">
            <a:spAutoFit/>
          </a:bodyPr>
          <a:lstStyle/>
          <a:p>
            <a:r>
              <a:rPr lang="en-US" dirty="0"/>
              <a:t>The period I am focusing on is in bright red to stand out</a:t>
            </a:r>
            <a:endParaRPr lang="en-CA" dirty="0"/>
          </a:p>
        </p:txBody>
      </p:sp>
    </p:spTree>
    <p:extLst>
      <p:ext uri="{BB962C8B-B14F-4D97-AF65-F5344CB8AC3E}">
        <p14:creationId xmlns:p14="http://schemas.microsoft.com/office/powerpoint/2010/main" val="1422064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820248" y="150427"/>
            <a:ext cx="5296251" cy="6108724"/>
          </a:xfrm>
          <a:prstGeom prst="rect">
            <a:avLst/>
          </a:prstGeom>
          <a:noFill/>
        </p:spPr>
        <p:txBody>
          <a:bodyPr wrap="square" rtlCol="0">
            <a:spAutoFit/>
          </a:bodyPr>
          <a:lstStyle/>
          <a:p>
            <a:pPr>
              <a:lnSpc>
                <a:spcPct val="200000"/>
              </a:lnSpc>
            </a:pPr>
            <a:r>
              <a:rPr lang="en-US" dirty="0"/>
              <a:t>	And lastly is the period on which this documentary will be mainly focusing: The Terminal Classic Period. Directly contrasting The Classic Period, The Terminal Classic Period was a period of sharp decline and eventual collapse of the Maya civilization. Many cities and sites were abandoned because of volcanic activity, poor climate conditions, military losses, or simple abandonment. Large-scale droughts devastated agriculture, local vegetation, and water reserves, and the loss of able workers strained the already waning available resources. </a:t>
            </a:r>
          </a:p>
        </p:txBody>
      </p:sp>
      <p:sp>
        <p:nvSpPr>
          <p:cNvPr id="3" name="Rectangle: Rounded Corners 2">
            <a:extLst>
              <a:ext uri="{FF2B5EF4-FFF2-40B4-BE49-F238E27FC236}">
                <a16:creationId xmlns:a16="http://schemas.microsoft.com/office/drawing/2014/main" id="{81EC9BA1-F0C7-2410-AC1A-A3846E6C04B1}"/>
              </a:ext>
            </a:extLst>
          </p:cNvPr>
          <p:cNvSpPr/>
          <p:nvPr/>
        </p:nvSpPr>
        <p:spPr>
          <a:xfrm>
            <a:off x="75499" y="4257590"/>
            <a:ext cx="6744749" cy="138319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00"/>
                </a:solidFill>
              </a:rPr>
              <a:t>The Terminal Classic Period (800 A.D. – 1050 A.D.). </a:t>
            </a:r>
            <a:endParaRPr lang="en-CA" sz="2400" b="1" dirty="0">
              <a:solidFill>
                <a:srgbClr val="FFFF00"/>
              </a:solidFill>
            </a:endParaRPr>
          </a:p>
        </p:txBody>
      </p:sp>
    </p:spTree>
    <p:extLst>
      <p:ext uri="{BB962C8B-B14F-4D97-AF65-F5344CB8AC3E}">
        <p14:creationId xmlns:p14="http://schemas.microsoft.com/office/powerpoint/2010/main" val="1047314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1422</TotalTime>
  <Words>4668</Words>
  <Application>Microsoft Office PowerPoint</Application>
  <PresentationFormat>Widescreen</PresentationFormat>
  <Paragraphs>259</Paragraphs>
  <Slides>40</Slides>
  <Notes>40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Jacob Graham</dc:creator>
  <cp:lastModifiedBy>Jacob Graham</cp:lastModifiedBy>
  <cp:revision>858</cp:revision>
  <dcterms:created xsi:type="dcterms:W3CDTF">2023-03-03T00:15:57Z</dcterms:created>
  <dcterms:modified xsi:type="dcterms:W3CDTF">2023-03-31T01:20:41Z</dcterms:modified>
</cp:coreProperties>
</file>

<file path=docProps/thumbnail.jpeg>
</file>